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719" r:id="rId1"/>
  </p:sldMasterIdLst>
  <p:notesMasterIdLst>
    <p:notesMasterId r:id="rId83"/>
  </p:notesMasterIdLst>
  <p:handoutMasterIdLst>
    <p:handoutMasterId r:id="rId84"/>
  </p:handoutMasterIdLst>
  <p:sldIdLst>
    <p:sldId id="256" r:id="rId2"/>
    <p:sldId id="277" r:id="rId3"/>
    <p:sldId id="312" r:id="rId4"/>
    <p:sldId id="276" r:id="rId5"/>
    <p:sldId id="258" r:id="rId6"/>
    <p:sldId id="259" r:id="rId7"/>
    <p:sldId id="260" r:id="rId8"/>
    <p:sldId id="313" r:id="rId9"/>
    <p:sldId id="314" r:id="rId10"/>
    <p:sldId id="315" r:id="rId11"/>
    <p:sldId id="316" r:id="rId12"/>
    <p:sldId id="261" r:id="rId13"/>
    <p:sldId id="281" r:id="rId14"/>
    <p:sldId id="279" r:id="rId15"/>
    <p:sldId id="282" r:id="rId16"/>
    <p:sldId id="265" r:id="rId17"/>
    <p:sldId id="319" r:id="rId18"/>
    <p:sldId id="320" r:id="rId19"/>
    <p:sldId id="318" r:id="rId20"/>
    <p:sldId id="331" r:id="rId21"/>
    <p:sldId id="317" r:id="rId22"/>
    <p:sldId id="333" r:id="rId23"/>
    <p:sldId id="297" r:id="rId24"/>
    <p:sldId id="283" r:id="rId25"/>
    <p:sldId id="298" r:id="rId26"/>
    <p:sldId id="339" r:id="rId27"/>
    <p:sldId id="340" r:id="rId28"/>
    <p:sldId id="341" r:id="rId29"/>
    <p:sldId id="324" r:id="rId30"/>
    <p:sldId id="343" r:id="rId31"/>
    <p:sldId id="301" r:id="rId32"/>
    <p:sldId id="337" r:id="rId33"/>
    <p:sldId id="338" r:id="rId34"/>
    <p:sldId id="325" r:id="rId35"/>
    <p:sldId id="334" r:id="rId36"/>
    <p:sldId id="328" r:id="rId37"/>
    <p:sldId id="326" r:id="rId38"/>
    <p:sldId id="296" r:id="rId39"/>
    <p:sldId id="330" r:id="rId40"/>
    <p:sldId id="327" r:id="rId41"/>
    <p:sldId id="347" r:id="rId42"/>
    <p:sldId id="348" r:id="rId43"/>
    <p:sldId id="310" r:id="rId44"/>
    <p:sldId id="311" r:id="rId45"/>
    <p:sldId id="329" r:id="rId46"/>
    <p:sldId id="335" r:id="rId47"/>
    <p:sldId id="267" r:id="rId48"/>
    <p:sldId id="268" r:id="rId49"/>
    <p:sldId id="336" r:id="rId50"/>
    <p:sldId id="271" r:id="rId51"/>
    <p:sldId id="270" r:id="rId52"/>
    <p:sldId id="332" r:id="rId53"/>
    <p:sldId id="269" r:id="rId54"/>
    <p:sldId id="272" r:id="rId55"/>
    <p:sldId id="273" r:id="rId56"/>
    <p:sldId id="274" r:id="rId57"/>
    <p:sldId id="275" r:id="rId58"/>
    <p:sldId id="302" r:id="rId59"/>
    <p:sldId id="303" r:id="rId60"/>
    <p:sldId id="307" r:id="rId61"/>
    <p:sldId id="304" r:id="rId62"/>
    <p:sldId id="305" r:id="rId63"/>
    <p:sldId id="308" r:id="rId64"/>
    <p:sldId id="344" r:id="rId65"/>
    <p:sldId id="345" r:id="rId66"/>
    <p:sldId id="346" r:id="rId67"/>
    <p:sldId id="349" r:id="rId68"/>
    <p:sldId id="350" r:id="rId69"/>
    <p:sldId id="351" r:id="rId70"/>
    <p:sldId id="352" r:id="rId71"/>
    <p:sldId id="294" r:id="rId72"/>
    <p:sldId id="293" r:id="rId73"/>
    <p:sldId id="295" r:id="rId74"/>
    <p:sldId id="284" r:id="rId75"/>
    <p:sldId id="285" r:id="rId76"/>
    <p:sldId id="286" r:id="rId77"/>
    <p:sldId id="287" r:id="rId78"/>
    <p:sldId id="288" r:id="rId79"/>
    <p:sldId id="289" r:id="rId80"/>
    <p:sldId id="290" r:id="rId81"/>
    <p:sldId id="291" r:id="rId82"/>
  </p:sldIdLst>
  <p:sldSz cx="9144000" cy="6858000" type="screen4x3"/>
  <p:notesSz cx="6400800" cy="8686800"/>
  <p:embeddedFontLst>
    <p:embeddedFont>
      <p:font typeface="Brush Script MT" panose="03060802040406070304" pitchFamily="66" charset="0"/>
      <p:italic r:id="rId85"/>
    </p:embeddedFont>
    <p:embeddedFont>
      <p:font typeface="Euclid" panose="02020503060505020303" pitchFamily="18" charset="0"/>
      <p:regular r:id="rId86"/>
      <p:bold r:id="rId87"/>
      <p:italic r:id="rId88"/>
      <p:boldItalic r:id="rId89"/>
    </p:embeddedFont>
    <p:embeddedFont>
      <p:font typeface="CC Icons" panose="02000503000000000000" pitchFamily="2" charset="0"/>
      <p:regular r:id="rId90"/>
    </p:embeddedFont>
    <p:embeddedFont>
      <p:font typeface="Euclid Math One" panose="05050601010101010101" pitchFamily="18" charset="2"/>
      <p:regular r:id="rId91"/>
      <p:bold r:id="rId92"/>
    </p:embeddedFont>
    <p:embeddedFont>
      <p:font typeface="Euclid Symbol" panose="05050102010706020507" pitchFamily="18" charset="2"/>
      <p:regular r:id="rId93"/>
      <p:bold r:id="rId94"/>
      <p:italic r:id="rId95"/>
      <p:boldItalic r:id="rId96"/>
    </p:embeddedFont>
    <p:embeddedFont>
      <p:font typeface="Math4" panose="05010400040101000101" pitchFamily="2" charset="2"/>
      <p:regular r:id="rId97"/>
      <p:bold r:id="rId98"/>
    </p:embeddedFont>
    <p:embeddedFont>
      <p:font typeface="Math1" panose="05000502060100000001" pitchFamily="2" charset="2"/>
      <p:regular r:id="rId99"/>
      <p:bold r:id="rId100"/>
    </p:embeddedFont>
    <p:embeddedFont>
      <p:font typeface="Euclid Math Two" panose="02050601010101010101" pitchFamily="18" charset="2"/>
      <p:regular r:id="rId101"/>
      <p:bold r:id="rId102"/>
    </p:embeddedFont>
    <p:embeddedFont>
      <p:font typeface="MT Extra" panose="05050102010205020202" pitchFamily="18" charset="2"/>
      <p:regular r:id="rId103"/>
    </p:embeddedFont>
    <p:embeddedFont>
      <p:font typeface="Tahoma" panose="020B0604030504040204" pitchFamily="34" charset="0"/>
      <p:regular r:id="rId104"/>
      <p:bold r:id="rId105"/>
    </p:embeddedFont>
    <p:embeddedFont>
      <p:font typeface="Arial Unicode MS" panose="020B0604020202020204" pitchFamily="34" charset="-128"/>
      <p:regular r:id="rId106"/>
    </p:embeddedFont>
    <p:embeddedFont>
      <p:font typeface="Garamond" panose="02020404030301010803" pitchFamily="18" charset="0"/>
      <p:regular r:id="rId107"/>
      <p:bold r:id="rId108"/>
      <p:italic r:id="rId109"/>
    </p:embeddedFont>
    <p:embeddedFont>
      <p:font typeface="Math5" panose="00000400000000000000" pitchFamily="2" charset="2"/>
      <p:regular r:id="rId110"/>
      <p:bold r:id="rId111"/>
    </p:embeddedFont>
    <p:embeddedFont>
      <p:font typeface="Math3" panose="00000400000000000000" pitchFamily="2" charset="2"/>
      <p:regular r:id="rId112"/>
      <p:bold r:id="rId113"/>
    </p:embeddedFont>
    <p:embeddedFont>
      <p:font typeface="Comic Sans MS" panose="030F0702030302020204" pitchFamily="66" charset="0"/>
      <p:regular r:id="rId114"/>
      <p:bold r:id="rId115"/>
    </p:embeddedFont>
    <p:embeddedFont>
      <p:font typeface="Monotype Sorts" panose="01010601010101010101" pitchFamily="2" charset="2"/>
      <p:regular r:id="rId116"/>
    </p:embeddedFont>
    <p:embeddedFont>
      <p:font typeface="Euclid Extra" panose="02050502000505020303" pitchFamily="18" charset="2"/>
      <p:regular r:id="rId117"/>
      <p:bold r:id="rId118"/>
    </p:embeddedFont>
    <p:embeddedFont>
      <p:font typeface="French Script MT" panose="03020402040607040605" pitchFamily="66" charset="0"/>
      <p:regular r:id="rId119"/>
    </p:embeddedFont>
  </p:embeddedFontLst>
  <p:custDataLst>
    <p:tags r:id="rId12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99"/>
    <a:srgbClr val="FFFF66"/>
    <a:srgbClr val="FF0000"/>
    <a:srgbClr val="FF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220" autoAdjust="0"/>
    <p:restoredTop sz="94660" autoAdjust="0"/>
  </p:normalViewPr>
  <p:slideViewPr>
    <p:cSldViewPr>
      <p:cViewPr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688"/>
    </p:cViewPr>
  </p:sorterViewPr>
  <p:notesViewPr>
    <p:cSldViewPr>
      <p:cViewPr varScale="1">
        <p:scale>
          <a:sx n="84" d="100"/>
          <a:sy n="84" d="100"/>
        </p:scale>
        <p:origin x="-1884" y="-96"/>
      </p:cViewPr>
      <p:guideLst>
        <p:guide orient="horz" pos="2736"/>
        <p:guide pos="20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3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112" Type="http://schemas.openxmlformats.org/officeDocument/2006/relationships/font" Target="fonts/font28.fntdata"/><Relationship Id="rId16" Type="http://schemas.openxmlformats.org/officeDocument/2006/relationships/slide" Target="slides/slide15.xml"/><Relationship Id="rId107" Type="http://schemas.openxmlformats.org/officeDocument/2006/relationships/font" Target="fonts/font2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8.fntdata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113" Type="http://schemas.openxmlformats.org/officeDocument/2006/relationships/font" Target="fonts/font29.fntdata"/><Relationship Id="rId118" Type="http://schemas.openxmlformats.org/officeDocument/2006/relationships/font" Target="fonts/font3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9.fntdata"/><Relationship Id="rId108" Type="http://schemas.openxmlformats.org/officeDocument/2006/relationships/font" Target="fonts/font24.fntdata"/><Relationship Id="rId116" Type="http://schemas.openxmlformats.org/officeDocument/2006/relationships/font" Target="fonts/font32.fntdata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1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2.fntdata"/><Relationship Id="rId114" Type="http://schemas.openxmlformats.org/officeDocument/2006/relationships/font" Target="fonts/font30.fntdata"/><Relationship Id="rId119" Type="http://schemas.openxmlformats.org/officeDocument/2006/relationships/font" Target="fonts/font3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120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110" Type="http://schemas.openxmlformats.org/officeDocument/2006/relationships/font" Target="fonts/font26.fntdata"/><Relationship Id="rId115" Type="http://schemas.openxmlformats.org/officeDocument/2006/relationships/font" Target="fonts/font31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9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12" Type="http://schemas.openxmlformats.org/officeDocument/2006/relationships/image" Target="../media/image57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11" Type="http://schemas.openxmlformats.org/officeDocument/2006/relationships/image" Target="../media/image56.wmf"/><Relationship Id="rId5" Type="http://schemas.openxmlformats.org/officeDocument/2006/relationships/image" Target="../media/image50.wmf"/><Relationship Id="rId10" Type="http://schemas.openxmlformats.org/officeDocument/2006/relationships/image" Target="../media/image55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56" tIns="43079" rIns="86156" bIns="43079" numCol="1" anchor="t" anchorCtr="0" compatLnSpc="1">
            <a:prstTxWarp prst="textNoShape">
              <a:avLst/>
            </a:prstTxWarp>
          </a:bodyPr>
          <a:lstStyle>
            <a:lvl1pPr defTabSz="861767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27438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56" tIns="43079" rIns="86156" bIns="43079" numCol="1" anchor="t" anchorCtr="0" compatLnSpc="1">
            <a:prstTxWarp prst="textNoShape">
              <a:avLst/>
            </a:prstTxWarp>
          </a:bodyPr>
          <a:lstStyle>
            <a:lvl1pPr algn="r" defTabSz="861767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253415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56" tIns="43079" rIns="86156" bIns="43079" numCol="1" anchor="b" anchorCtr="0" compatLnSpc="1">
            <a:prstTxWarp prst="textNoShape">
              <a:avLst/>
            </a:prstTxWarp>
          </a:bodyPr>
          <a:lstStyle>
            <a:lvl1pPr defTabSz="861767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27438" y="8253415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56" tIns="43079" rIns="86156" bIns="43079" numCol="1" anchor="b" anchorCtr="0" compatLnSpc="1">
            <a:prstTxWarp prst="textNoShape">
              <a:avLst/>
            </a:prstTxWarp>
          </a:bodyPr>
          <a:lstStyle>
            <a:lvl1pPr algn="r" defTabSz="861767">
              <a:defRPr sz="1100">
                <a:latin typeface="Arial" charset="0"/>
              </a:defRPr>
            </a:lvl1pPr>
          </a:lstStyle>
          <a:p>
            <a:pPr>
              <a:defRPr/>
            </a:pPr>
            <a:fld id="{798515D2-3BC3-4FBA-B880-A409D39B2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29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56" tIns="43079" rIns="86156" bIns="43079" numCol="1" anchor="t" anchorCtr="0" compatLnSpc="1">
            <a:prstTxWarp prst="textNoShape">
              <a:avLst/>
            </a:prstTxWarp>
          </a:bodyPr>
          <a:lstStyle>
            <a:lvl1pPr defTabSz="861767"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7438" y="1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56" tIns="43079" rIns="86156" bIns="43079" numCol="1" anchor="t" anchorCtr="0" compatLnSpc="1">
            <a:prstTxWarp prst="textNoShape">
              <a:avLst/>
            </a:prstTxWarp>
          </a:bodyPr>
          <a:lstStyle>
            <a:lvl1pPr algn="r" defTabSz="861767"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0288" y="654050"/>
            <a:ext cx="4340225" cy="3255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52490" y="4125913"/>
            <a:ext cx="469582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56" tIns="43079" rIns="86156" bIns="43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253415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56" tIns="43079" rIns="86156" bIns="43079" numCol="1" anchor="b" anchorCtr="0" compatLnSpc="1">
            <a:prstTxWarp prst="textNoShape">
              <a:avLst/>
            </a:prstTxWarp>
          </a:bodyPr>
          <a:lstStyle>
            <a:lvl1pPr defTabSz="861767"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7438" y="8253415"/>
            <a:ext cx="2773362" cy="4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56" tIns="43079" rIns="86156" bIns="43079" numCol="1" anchor="b" anchorCtr="0" compatLnSpc="1">
            <a:prstTxWarp prst="textNoShape">
              <a:avLst/>
            </a:prstTxWarp>
          </a:bodyPr>
          <a:lstStyle>
            <a:lvl1pPr algn="r" defTabSz="861767"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30625515-7FBB-4717-9511-F5956E9678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87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25515-7FBB-4717-9511-F5956E9678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5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1697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679" indent="-285646" defTabSz="861697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2580" indent="-228516" defTabSz="861697">
              <a:defRPr sz="2200">
                <a:solidFill>
                  <a:schemeClr val="tx2"/>
                </a:solidFill>
                <a:latin typeface="Arial" charset="0"/>
              </a:defRPr>
            </a:lvl3pPr>
            <a:lvl4pPr marL="1599613" indent="-228516" defTabSz="861697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6646" indent="-228516" defTabSz="861697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3678" indent="-228516" defTabSz="861697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0711" indent="-228516" defTabSz="861697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7743" indent="-228516" defTabSz="861697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4774" indent="-228516" defTabSz="861697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fld id="{34B29A98-47E9-446A-B35D-ED31C89544C4}" type="slidenum">
              <a:rPr lang="en-US" sz="1100">
                <a:solidFill>
                  <a:schemeClr val="tx1"/>
                </a:solidFill>
                <a:latin typeface="Times New Roman" pitchFamily="18" charset="0"/>
              </a:rPr>
              <a:pPr/>
              <a:t>12</a:t>
            </a:fld>
            <a:endParaRPr lang="en-US" sz="11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81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109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679" indent="-285646" defTabSz="860109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2580" indent="-228516" defTabSz="860109">
              <a:defRPr sz="2200">
                <a:solidFill>
                  <a:schemeClr val="tx2"/>
                </a:solidFill>
                <a:latin typeface="Arial" charset="0"/>
              </a:defRPr>
            </a:lvl3pPr>
            <a:lvl4pPr marL="1599613" indent="-228516" defTabSz="860109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6646" indent="-228516" defTabSz="860109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3678" indent="-228516" defTabSz="86010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0711" indent="-228516" defTabSz="86010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7743" indent="-228516" defTabSz="86010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4774" indent="-228516" defTabSz="86010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fld id="{BA1100BF-5D11-4D1A-8290-FA0F8AB7BECE}" type="slidenum">
              <a:rPr lang="en-US" sz="1100">
                <a:solidFill>
                  <a:schemeClr val="tx1"/>
                </a:solidFill>
                <a:latin typeface="Times New Roman" pitchFamily="18" charset="0"/>
              </a:rPr>
              <a:pPr/>
              <a:t>19</a:t>
            </a:fld>
            <a:endParaRPr lang="en-US" sz="11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 The "green" and "red" cones are mostly packed into the fovea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centralis. By population, about 64% of the cones are red-sensitive,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about 32% green sensitive, and about 2% are blue sensitive. The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"blue" cones have the highest sensitivity and are mostly found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outside the fovea. 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25595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60109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679" indent="-285646" defTabSz="860109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2580" indent="-228516" defTabSz="860109">
              <a:defRPr sz="2200">
                <a:solidFill>
                  <a:schemeClr val="tx2"/>
                </a:solidFill>
                <a:latin typeface="Arial" charset="0"/>
              </a:defRPr>
            </a:lvl3pPr>
            <a:lvl4pPr marL="1599613" indent="-228516" defTabSz="860109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6646" indent="-228516" defTabSz="860109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3678" indent="-228516" defTabSz="86010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0711" indent="-228516" defTabSz="86010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7743" indent="-228516" defTabSz="86010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4774" indent="-228516" defTabSz="86010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fld id="{5C2D8735-9FFA-4F12-A449-6AC135D6BE2D}" type="slidenum">
              <a:rPr lang="en-US" sz="1100">
                <a:solidFill>
                  <a:schemeClr val="tx1"/>
                </a:solidFill>
                <a:latin typeface="Times New Roman" pitchFamily="18" charset="0"/>
              </a:rPr>
              <a:pPr/>
              <a:t>20</a:t>
            </a:fld>
            <a:endParaRPr lang="en-US" sz="11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 The "green" and "red" cones are mostly packed into the fovea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centralis. By population, about 64% of the cones are red-sensitive,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about 32% green sensitive, and about 2% are blue sensitive. The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"blue" cones have the highest sensitivity and are mostly found </a:t>
            </a:r>
          </a:p>
          <a:p>
            <a:pPr>
              <a:spcBef>
                <a:spcPct val="0"/>
              </a:spcBef>
            </a:pPr>
            <a:r>
              <a:rPr lang="en-US" smtClean="0">
                <a:solidFill>
                  <a:schemeClr val="tx2"/>
                </a:solidFill>
                <a:latin typeface="Arial" charset="0"/>
              </a:rPr>
              <a:t>outside the fovea. 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246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17" descr="Vanderbi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685006" y="1520825"/>
            <a:ext cx="7773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00" tIns="46000" rIns="92000" bIns="46000" anchor="ctr">
            <a:sp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</a:rPr>
              <a:t>EECE 4353 Image Processing</a:t>
            </a:r>
            <a:endParaRPr lang="en-US" sz="4000" dirty="0">
              <a:latin typeface="Times New Roman" pitchFamily="18" charset="0"/>
            </a:endParaRP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2266950" y="3810000"/>
            <a:ext cx="46101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00" tIns="46000" rIns="92000" bIns="46000" anchor="ctr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50000"/>
              <a:buFont typeface="Monotype Sorts" pitchFamily="2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Richard Alan Peters II</a:t>
            </a:r>
          </a:p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50000"/>
              <a:buFont typeface="Monotype Sorts" pitchFamily="2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Department of Electrical Engineering and Computer Science</a:t>
            </a:r>
          </a:p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50000"/>
              <a:buFont typeface="Monotype Sorts" pitchFamily="2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Fall Semester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2016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1039813" y="2776538"/>
            <a:ext cx="70643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 anchor="ctr">
            <a:spAutoFit/>
          </a:bodyPr>
          <a:lstStyle>
            <a:lvl1pPr>
              <a:defRPr sz="25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>
              <a:defRPr sz="25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>
              <a:defRPr sz="25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>
              <a:defRPr sz="25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>
              <a:defRPr sz="25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dirty="0" smtClean="0"/>
              <a:t>Lecture Notes:</a:t>
            </a:r>
          </a:p>
        </p:txBody>
      </p:sp>
      <p:grpSp>
        <p:nvGrpSpPr>
          <p:cNvPr id="10" name="Group 12"/>
          <p:cNvGrpSpPr>
            <a:grpSpLocks/>
          </p:cNvGrpSpPr>
          <p:nvPr userDrawn="1"/>
        </p:nvGrpSpPr>
        <p:grpSpPr bwMode="auto">
          <a:xfrm>
            <a:off x="533400" y="6369050"/>
            <a:ext cx="8305800" cy="336550"/>
            <a:chOff x="240" y="4012"/>
            <a:chExt cx="5232" cy="212"/>
          </a:xfrm>
        </p:grpSpPr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73660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736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736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736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sz="800" dirty="0">
                  <a:latin typeface="Times New Roman" pitchFamily="18" charset="0"/>
                </a:rPr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12" name="Picture 11" descr="c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81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D8A2-BB74-4CCF-A0EE-8DACDF667E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61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D8A2-BB74-4CCF-A0EE-8DACDF667E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66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4900"/>
            <a:ext cx="7772400" cy="723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77240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CA4E-6EB0-4BF9-B4FB-BCD662A371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6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301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0" tIns="46000" rIns="92000" bIns="46000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CC Icons" pitchFamily="2" charset="0"/>
              </a:defRPr>
            </a:lvl1pPr>
          </a:lstStyle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90600"/>
            <a:ext cx="83820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828800"/>
            <a:ext cx="83820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3230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00" tIns="46000" rIns="92000" bIns="46000" numCol="1" anchor="ctr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Line 19"/>
          <p:cNvSpPr>
            <a:spLocks noChangeShapeType="1"/>
          </p:cNvSpPr>
          <p:nvPr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6" name="Picture 20" descr="Vanderbil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05" y="152400"/>
            <a:ext cx="3658595" cy="653831"/>
          </a:xfrm>
          <a:prstGeom prst="rect">
            <a:avLst/>
          </a:prstGeom>
        </p:spPr>
      </p:pic>
      <p:pic>
        <p:nvPicPr>
          <p:cNvPr id="14" name="Picture 13" descr="c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7" y="6477000"/>
            <a:ext cx="1651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5DE8D8A2-BB74-4CCF-A0EE-8DACDF667E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52.wmf"/><Relationship Id="rId26" Type="http://schemas.openxmlformats.org/officeDocument/2006/relationships/image" Target="../media/image56.wmf"/><Relationship Id="rId3" Type="http://schemas.openxmlformats.org/officeDocument/2006/relationships/image" Target="../media/image58.jpeg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wmf"/><Relationship Id="rId20" Type="http://schemas.openxmlformats.org/officeDocument/2006/relationships/image" Target="../media/image53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55.wmf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28" Type="http://schemas.openxmlformats.org/officeDocument/2006/relationships/image" Target="../media/image57.wmf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59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50.wmf"/><Relationship Id="rId22" Type="http://schemas.openxmlformats.org/officeDocument/2006/relationships/image" Target="../media/image54.wmf"/><Relationship Id="rId27" Type="http://schemas.openxmlformats.org/officeDocument/2006/relationships/oleObject" Target="../embeddings/oleObject1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18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82.wmf"/><Relationship Id="rId3" Type="http://schemas.openxmlformats.org/officeDocument/2006/relationships/image" Target="../media/image84.jpeg"/><Relationship Id="rId7" Type="http://schemas.openxmlformats.org/officeDocument/2006/relationships/image" Target="../media/image79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81.wmf"/><Relationship Id="rId5" Type="http://schemas.openxmlformats.org/officeDocument/2006/relationships/image" Target="../media/image86.jpeg"/><Relationship Id="rId15" Type="http://schemas.openxmlformats.org/officeDocument/2006/relationships/image" Target="../media/image83.wmf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85.png"/><Relationship Id="rId9" Type="http://schemas.openxmlformats.org/officeDocument/2006/relationships/image" Target="../media/image80.wmf"/><Relationship Id="rId14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100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94.pn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91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7"/>
          <p:cNvSpPr txBox="1">
            <a:spLocks noChangeArrowheads="1"/>
          </p:cNvSpPr>
          <p:nvPr/>
        </p:nvSpPr>
        <p:spPr bwMode="auto">
          <a:xfrm>
            <a:off x="1039813" y="2776538"/>
            <a:ext cx="7064375" cy="473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500" dirty="0"/>
              <a:t>Lecture Notes:  Introduction and Overview</a:t>
            </a:r>
          </a:p>
        </p:txBody>
      </p:sp>
      <p:grpSp>
        <p:nvGrpSpPr>
          <p:cNvPr id="3077" name="Group 12"/>
          <p:cNvGrpSpPr>
            <a:grpSpLocks/>
          </p:cNvGrpSpPr>
          <p:nvPr/>
        </p:nvGrpSpPr>
        <p:grpSpPr bwMode="auto">
          <a:xfrm>
            <a:off x="533400" y="6369050"/>
            <a:ext cx="8305800" cy="336550"/>
            <a:chOff x="240" y="4012"/>
            <a:chExt cx="5232" cy="212"/>
          </a:xfrm>
        </p:grpSpPr>
        <p:sp>
          <p:nvSpPr>
            <p:cNvPr id="3081" name="Text Box 10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73660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736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736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736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sz="800">
                  <a:latin typeface="Times New Roman" pitchFamily="18" charset="0"/>
                </a:rPr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3082" name="Picture 11" descr="c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8" name="Group 3"/>
          <p:cNvGrpSpPr>
            <a:grpSpLocks/>
          </p:cNvGrpSpPr>
          <p:nvPr/>
        </p:nvGrpSpPr>
        <p:grpSpPr bwMode="auto">
          <a:xfrm>
            <a:off x="1039813" y="5605463"/>
            <a:ext cx="7037387" cy="430212"/>
            <a:chOff x="1039813" y="5604669"/>
            <a:chExt cx="7037387" cy="430213"/>
          </a:xfrm>
        </p:grpSpPr>
        <p:sp>
          <p:nvSpPr>
            <p:cNvPr id="3079" name="TextBox 2"/>
            <p:cNvSpPr txBox="1">
              <a:spLocks noChangeArrowheads="1"/>
            </p:cNvSpPr>
            <p:nvPr/>
          </p:nvSpPr>
          <p:spPr bwMode="auto">
            <a:xfrm>
              <a:off x="1053306" y="5604669"/>
              <a:ext cx="70104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dirty="0">
                  <a:latin typeface="Euclid Symbol" pitchFamily="18" charset="2"/>
                </a:rPr>
                <a:t>.  </a:t>
              </a:r>
              <a:r>
                <a:rPr lang="en-US" dirty="0">
                  <a:latin typeface="Euclid Math One" pitchFamily="18" charset="2"/>
                </a:rPr>
                <a:t> 1. </a:t>
              </a:r>
              <a:r>
                <a:rPr lang="en-US" dirty="0">
                  <a:latin typeface="Euclid Math Two" pitchFamily="18" charset="2"/>
                </a:rPr>
                <a:t> %. </a:t>
              </a:r>
              <a:r>
                <a:rPr lang="en-US" dirty="0">
                  <a:latin typeface="Euclid Extra" pitchFamily="18" charset="2"/>
                </a:rPr>
                <a:t> {.  </a:t>
              </a:r>
              <a:r>
                <a:rPr lang="en-US" dirty="0">
                  <a:latin typeface="Euclid" pitchFamily="18" charset="0"/>
                </a:rPr>
                <a:t> . </a:t>
              </a:r>
              <a:r>
                <a:rPr lang="en-US" dirty="0">
                  <a:latin typeface="MT Extra" pitchFamily="18" charset="2"/>
                </a:rPr>
                <a:t> {. </a:t>
              </a:r>
              <a:r>
                <a:rPr lang="en-US" dirty="0">
                  <a:latin typeface="Math1" pitchFamily="2" charset="2"/>
                </a:rPr>
                <a:t> . </a:t>
              </a:r>
              <a:r>
                <a:rPr lang="en-US" dirty="0">
                  <a:latin typeface="Math3" pitchFamily="2" charset="2"/>
                </a:rPr>
                <a:t> . </a:t>
              </a:r>
              <a:r>
                <a:rPr lang="en-US" dirty="0">
                  <a:latin typeface="Math4" pitchFamily="2" charset="2"/>
                </a:rPr>
                <a:t> . </a:t>
              </a:r>
              <a:r>
                <a:rPr lang="en-US" dirty="0">
                  <a:latin typeface="Math5" pitchFamily="2" charset="2"/>
                </a:rPr>
                <a:t> .  </a:t>
              </a:r>
              <a:r>
                <a:rPr lang="en-US" dirty="0">
                  <a:latin typeface="Symbol" pitchFamily="18" charset="2"/>
                </a:rPr>
                <a:t> . </a:t>
              </a:r>
              <a:r>
                <a:rPr lang="en-US" dirty="0">
                  <a:latin typeface="Arial Unicode MS" panose="020B0604020202020204" pitchFamily="34" charset="-128"/>
                </a:rPr>
                <a:t> .  </a:t>
              </a:r>
              <a:r>
                <a:rPr lang="en-US" dirty="0">
                  <a:latin typeface="MT Extra" panose="05050102010205020202" pitchFamily="18" charset="2"/>
                </a:rPr>
                <a:t> .  </a:t>
              </a:r>
              <a:endParaRPr lang="en-US" dirty="0">
                <a:latin typeface="Euclid Symbol" pitchFamily="18" charset="2"/>
              </a:endParaRPr>
            </a:p>
          </p:txBody>
        </p:sp>
        <p:sp>
          <p:nvSpPr>
            <p:cNvPr id="3080" name="Rectangle 2"/>
            <p:cNvSpPr>
              <a:spLocks noChangeArrowheads="1"/>
            </p:cNvSpPr>
            <p:nvPr/>
          </p:nvSpPr>
          <p:spPr bwMode="auto">
            <a:xfrm>
              <a:off x="1039813" y="5604669"/>
              <a:ext cx="7037387" cy="430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736600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6" descr="Image Formatio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1290638"/>
            <a:ext cx="6151562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4876800" y="1676400"/>
            <a:ext cx="3810000" cy="723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/>
          <a:lstStyle/>
          <a:p>
            <a:r>
              <a:rPr lang="en-US" sz="4000">
                <a:latin typeface="Times New Roman" pitchFamily="18" charset="0"/>
              </a:rPr>
              <a:t>Image Formation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554038" y="4157663"/>
            <a:ext cx="3124200" cy="955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/>
              <a:t>continuous colors, discrete locations.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6442075" y="4829175"/>
            <a:ext cx="2424113" cy="955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/>
              <a:t>discrete real-valued 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0A0B2D-FBEE-4CF0-BB13-FD93717083FB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1143000"/>
            <a:ext cx="7770813" cy="723900"/>
          </a:xfrm>
        </p:spPr>
        <p:txBody>
          <a:bodyPr/>
          <a:lstStyle/>
          <a:p>
            <a:r>
              <a:rPr lang="en-US" sz="3200" smtClean="0"/>
              <a:t>Digital Image Formation: Quantization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F254A-7EE2-422F-BE54-89F914532466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13315" name="Picture 4" descr="quantization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2219325"/>
            <a:ext cx="3614738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5"/>
          <p:cNvSpPr txBox="1">
            <a:spLocks noChangeArrowheads="1"/>
          </p:cNvSpPr>
          <p:nvPr/>
        </p:nvSpPr>
        <p:spPr bwMode="auto">
          <a:xfrm>
            <a:off x="2946400" y="5446713"/>
            <a:ext cx="32512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03" tIns="41000" rIns="82003" bIns="4100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500"/>
              <a:t>continuous color input</a:t>
            </a:r>
          </a:p>
        </p:txBody>
      </p:sp>
      <p:sp>
        <p:nvSpPr>
          <p:cNvPr id="13317" name="Text Box 6"/>
          <p:cNvSpPr txBox="1">
            <a:spLocks noChangeArrowheads="1"/>
          </p:cNvSpPr>
          <p:nvPr/>
        </p:nvSpPr>
        <p:spPr bwMode="auto">
          <a:xfrm rot="-5400000">
            <a:off x="727869" y="3547269"/>
            <a:ext cx="30241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03" tIns="41000" rIns="82003" bIns="4100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500"/>
              <a:t>discrete color output</a:t>
            </a: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5611813" y="3556000"/>
            <a:ext cx="3048000" cy="1244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>
            <a:spAutoFit/>
          </a:bodyPr>
          <a:lstStyle/>
          <a:p>
            <a:r>
              <a:rPr lang="en-US" sz="2500">
                <a:latin typeface="Times New Roman" pitchFamily="18" charset="0"/>
              </a:rPr>
              <a:t>continuous colors mapped to a finite, discrete set of colors.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 descr="Sampling Quantization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7772400" cy="723900"/>
          </a:xfrm>
        </p:spPr>
        <p:txBody>
          <a:bodyPr/>
          <a:lstStyle/>
          <a:p>
            <a:pPr algn="ctr"/>
            <a:r>
              <a:rPr lang="en-US" smtClean="0"/>
              <a:t>Sampling and Quantization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FE24ADF-ED48-446D-8E1E-708C3817027D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22531" name="Picture 3" descr="Sampling Quantization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Sampling Quantization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 descr="Sampling Quantization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 descr="Sampling Quantization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1143000" y="2117725"/>
            <a:ext cx="120173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000"/>
              <a:t>pixel grid</a:t>
            </a: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914400" y="2057400"/>
            <a:ext cx="1600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22535" name="Picture 7" descr="Sampling Quantization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3046413" y="4860925"/>
            <a:ext cx="1144587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000"/>
              <a:t>sampled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1068388" y="4860925"/>
            <a:ext cx="1370012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000"/>
              <a:t>real image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4886325" y="4860925"/>
            <a:ext cx="12858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000"/>
              <a:t>quantized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477000" y="4860925"/>
            <a:ext cx="1768475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000"/>
              <a:t>sampled &amp; quantized</a:t>
            </a:r>
          </a:p>
        </p:txBody>
      </p:sp>
      <p:sp>
        <p:nvSpPr>
          <p:cNvPr id="14351" name="Line 14"/>
          <p:cNvSpPr>
            <a:spLocks noChangeShapeType="1"/>
          </p:cNvSpPr>
          <p:nvPr/>
        </p:nvSpPr>
        <p:spPr bwMode="auto">
          <a:xfrm>
            <a:off x="1219200" y="1981200"/>
            <a:ext cx="67056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1" grpId="0" animBg="1" autoUpdateAnimBg="0"/>
      <p:bldP spid="22543" grpId="0" animBg="1"/>
      <p:bldP spid="22537" grpId="0" animBg="1" autoUpdateAnimBg="0"/>
      <p:bldP spid="22538" grpId="0" animBg="1" autoUpdateAnimBg="0"/>
      <p:bldP spid="22539" grpId="0" animBg="1" autoUpdateAnimBg="0"/>
      <p:bldP spid="22540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98463" y="1371600"/>
            <a:ext cx="3276600" cy="723900"/>
          </a:xfrm>
          <a:effectLst>
            <a:outerShdw dist="17961" dir="8100000" algn="ctr" rotWithShape="0">
              <a:schemeClr val="bg2"/>
            </a:outerShdw>
          </a:effectLst>
        </p:spPr>
        <p:txBody>
          <a:bodyPr/>
          <a:lstStyle/>
          <a:p>
            <a:r>
              <a:rPr lang="en-US" smtClean="0"/>
              <a:t>Digital 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AB711F5-954A-40A6-BB5F-C828DB88485D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15363" name="Picture 5" descr="pix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3" y="2303463"/>
            <a:ext cx="6230937" cy="36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398463" y="2608263"/>
            <a:ext cx="2209800" cy="1320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a grid of squares, each of which contains a single color</a:t>
            </a:r>
          </a:p>
        </p:txBody>
      </p:sp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398463" y="4437063"/>
            <a:ext cx="2209800" cy="10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each square is called a pixel (for </a:t>
            </a:r>
            <a:r>
              <a:rPr lang="en-US" sz="2000" i="1"/>
              <a:t>picture element</a:t>
            </a:r>
            <a:r>
              <a:rPr lang="en-US" sz="2000"/>
              <a:t>)</a:t>
            </a:r>
          </a:p>
        </p:txBody>
      </p:sp>
      <p:sp>
        <p:nvSpPr>
          <p:cNvPr id="15366" name="Text Box 9"/>
          <p:cNvSpPr txBox="1">
            <a:spLocks noChangeArrowheads="1"/>
          </p:cNvSpPr>
          <p:nvPr/>
        </p:nvSpPr>
        <p:spPr bwMode="auto">
          <a:xfrm>
            <a:off x="4724400" y="1295400"/>
            <a:ext cx="3505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/>
              <a:t>Color images have 3 values per pixel; monochrome images have 1 value per pixel.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04900"/>
            <a:ext cx="7772400" cy="723900"/>
          </a:xfrm>
        </p:spPr>
        <p:txBody>
          <a:bodyPr/>
          <a:lstStyle/>
          <a:p>
            <a:r>
              <a:rPr lang="en-US" smtClean="0"/>
              <a:t>Color Images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79B2C0A-0EE2-4BF2-8FEF-9B76FE2103C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1981200"/>
            <a:ext cx="3886200" cy="4038600"/>
          </a:xfrm>
          <a:prstGeom prst="rect">
            <a:avLst/>
          </a:prstGeom>
        </p:spPr>
        <p:txBody>
          <a:bodyPr/>
          <a:lstStyle/>
          <a:p>
            <a:r>
              <a:rPr lang="en-US" sz="2000" dirty="0" smtClean="0">
                <a:solidFill>
                  <a:schemeClr val="tx2"/>
                </a:solidFill>
              </a:rPr>
              <a:t>Are constructed from three intensity maps.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Each intensity map is projected through a color filter (</a:t>
            </a:r>
            <a:r>
              <a:rPr lang="en-US" sz="2000" i="1" dirty="0" smtClean="0">
                <a:solidFill>
                  <a:schemeClr val="tx2"/>
                </a:solidFill>
              </a:rPr>
              <a:t>e.g.,</a:t>
            </a:r>
            <a:r>
              <a:rPr lang="en-US" sz="2000" dirty="0" smtClean="0">
                <a:solidFill>
                  <a:schemeClr val="tx2"/>
                </a:solidFill>
              </a:rPr>
              <a:t> red, green, or blue, or cyan, magenta, or yellow) to create a monochrome image.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The intensity maps are overlaid to create a color image.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Each pixel in a color image is a three element vector.</a:t>
            </a:r>
          </a:p>
        </p:txBody>
      </p:sp>
      <p:pic>
        <p:nvPicPr>
          <p:cNvPr id="16388" name="Picture 5" descr="wallace_and_gromit_RGB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46200"/>
            <a:ext cx="42291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wallace_and_gromit_RGB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6292850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19200"/>
            <a:ext cx="1752600" cy="217170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en-US" smtClean="0"/>
              <a:t>Color Images On a CRT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567C3F7-CD92-41B0-9F0E-D41D54A66BEC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3962400" cy="72390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/>
          <a:p>
            <a:pPr algn="ctr"/>
            <a:r>
              <a:rPr lang="en-US" smtClean="0"/>
              <a:t>Point Processing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5082A1C-6AB2-44F2-AA87-DF47ACEFFB1D}" type="slidenum">
              <a:rPr lang="en-US"/>
              <a:pPr>
                <a:defRPr/>
              </a:pPr>
              <a:t>16</a:t>
            </a:fld>
            <a:endParaRPr lang="en-US"/>
          </a:p>
        </p:txBody>
      </p:sp>
      <p:grpSp>
        <p:nvGrpSpPr>
          <p:cNvPr id="18435" name="Group 42"/>
          <p:cNvGrpSpPr>
            <a:grpSpLocks/>
          </p:cNvGrpSpPr>
          <p:nvPr/>
        </p:nvGrpSpPr>
        <p:grpSpPr bwMode="auto">
          <a:xfrm>
            <a:off x="3854450" y="1143000"/>
            <a:ext cx="1420813" cy="2425700"/>
            <a:chOff x="2428" y="720"/>
            <a:chExt cx="895" cy="1527"/>
          </a:xfrm>
        </p:grpSpPr>
        <p:pic>
          <p:nvPicPr>
            <p:cNvPr id="18466" name="Picture 5" descr="wallace_and_gromi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" y="720"/>
              <a:ext cx="895" cy="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7" name="Text Box 6"/>
            <p:cNvSpPr txBox="1">
              <a:spLocks noChangeArrowheads="1"/>
            </p:cNvSpPr>
            <p:nvPr/>
          </p:nvSpPr>
          <p:spPr bwMode="auto">
            <a:xfrm>
              <a:off x="2585" y="2016"/>
              <a:ext cx="5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original</a:t>
              </a:r>
            </a:p>
          </p:txBody>
        </p:sp>
      </p:grpSp>
      <p:grpSp>
        <p:nvGrpSpPr>
          <p:cNvPr id="18436" name="Group 44"/>
          <p:cNvGrpSpPr>
            <a:grpSpLocks/>
          </p:cNvGrpSpPr>
          <p:nvPr/>
        </p:nvGrpSpPr>
        <p:grpSpPr bwMode="auto">
          <a:xfrm>
            <a:off x="7386638" y="1143000"/>
            <a:ext cx="1420812" cy="2425700"/>
            <a:chOff x="4653" y="720"/>
            <a:chExt cx="895" cy="1527"/>
          </a:xfrm>
        </p:grpSpPr>
        <p:pic>
          <p:nvPicPr>
            <p:cNvPr id="18464" name="Picture 8" descr="wallace_and_gromit_gamma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" y="720"/>
              <a:ext cx="895" cy="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5" name="Text Box 9"/>
            <p:cNvSpPr txBox="1">
              <a:spLocks noChangeArrowheads="1"/>
            </p:cNvSpPr>
            <p:nvPr/>
          </p:nvSpPr>
          <p:spPr bwMode="auto">
            <a:xfrm>
              <a:off x="4740" y="2016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+ gamma</a:t>
              </a:r>
            </a:p>
          </p:txBody>
        </p:sp>
      </p:grpSp>
      <p:grpSp>
        <p:nvGrpSpPr>
          <p:cNvPr id="18437" name="Group 40"/>
          <p:cNvGrpSpPr>
            <a:grpSpLocks/>
          </p:cNvGrpSpPr>
          <p:nvPr/>
        </p:nvGrpSpPr>
        <p:grpSpPr bwMode="auto">
          <a:xfrm>
            <a:off x="336550" y="1143000"/>
            <a:ext cx="1420813" cy="2425700"/>
            <a:chOff x="212" y="720"/>
            <a:chExt cx="895" cy="1527"/>
          </a:xfrm>
        </p:grpSpPr>
        <p:pic>
          <p:nvPicPr>
            <p:cNvPr id="18462" name="Picture 11" descr="wallace_and_gromit_gamma_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" y="720"/>
              <a:ext cx="895" cy="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3" name="Text Box 12"/>
            <p:cNvSpPr txBox="1">
              <a:spLocks noChangeArrowheads="1"/>
            </p:cNvSpPr>
            <p:nvPr/>
          </p:nvSpPr>
          <p:spPr bwMode="auto">
            <a:xfrm>
              <a:off x="317" y="2016"/>
              <a:ext cx="6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- gamma</a:t>
              </a:r>
            </a:p>
          </p:txBody>
        </p:sp>
      </p:grpSp>
      <p:grpSp>
        <p:nvGrpSpPr>
          <p:cNvPr id="18438" name="Group 43"/>
          <p:cNvGrpSpPr>
            <a:grpSpLocks/>
          </p:cNvGrpSpPr>
          <p:nvPr/>
        </p:nvGrpSpPr>
        <p:grpSpPr bwMode="auto">
          <a:xfrm>
            <a:off x="5614988" y="1143000"/>
            <a:ext cx="1435100" cy="2425700"/>
            <a:chOff x="3536" y="720"/>
            <a:chExt cx="905" cy="1527"/>
          </a:xfrm>
        </p:grpSpPr>
        <p:pic>
          <p:nvPicPr>
            <p:cNvPr id="18460" name="Picture 20" descr="wallace_and_gromit_brightness_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" y="720"/>
              <a:ext cx="895" cy="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1" name="Text Box 21"/>
            <p:cNvSpPr txBox="1">
              <a:spLocks noChangeArrowheads="1"/>
            </p:cNvSpPr>
            <p:nvPr/>
          </p:nvSpPr>
          <p:spPr bwMode="auto">
            <a:xfrm>
              <a:off x="3536" y="2016"/>
              <a:ext cx="90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+ brightness</a:t>
              </a:r>
            </a:p>
          </p:txBody>
        </p:sp>
      </p:grpSp>
      <p:grpSp>
        <p:nvGrpSpPr>
          <p:cNvPr id="18439" name="Group 41"/>
          <p:cNvGrpSpPr>
            <a:grpSpLocks/>
          </p:cNvGrpSpPr>
          <p:nvPr/>
        </p:nvGrpSpPr>
        <p:grpSpPr bwMode="auto">
          <a:xfrm>
            <a:off x="2095500" y="1143000"/>
            <a:ext cx="1420813" cy="2425700"/>
            <a:chOff x="1320" y="720"/>
            <a:chExt cx="895" cy="1527"/>
          </a:xfrm>
        </p:grpSpPr>
        <p:pic>
          <p:nvPicPr>
            <p:cNvPr id="18458" name="Picture 23" descr="wallace_and_gromit_brightness_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" y="720"/>
              <a:ext cx="895" cy="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9" name="Text Box 24"/>
            <p:cNvSpPr txBox="1">
              <a:spLocks noChangeArrowheads="1"/>
            </p:cNvSpPr>
            <p:nvPr/>
          </p:nvSpPr>
          <p:spPr bwMode="auto">
            <a:xfrm>
              <a:off x="1333" y="2016"/>
              <a:ext cx="8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- brightness</a:t>
              </a:r>
            </a:p>
          </p:txBody>
        </p:sp>
      </p:grpSp>
      <p:grpSp>
        <p:nvGrpSpPr>
          <p:cNvPr id="18440" name="Group 51"/>
          <p:cNvGrpSpPr>
            <a:grpSpLocks/>
          </p:cNvGrpSpPr>
          <p:nvPr/>
        </p:nvGrpSpPr>
        <p:grpSpPr bwMode="auto">
          <a:xfrm>
            <a:off x="3854450" y="3657600"/>
            <a:ext cx="1420813" cy="2438400"/>
            <a:chOff x="2432" y="2304"/>
            <a:chExt cx="895" cy="1536"/>
          </a:xfrm>
        </p:grpSpPr>
        <p:pic>
          <p:nvPicPr>
            <p:cNvPr id="18456" name="Picture 31" descr="wallace_and_gromi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" y="2304"/>
              <a:ext cx="895" cy="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7" name="Text Box 32"/>
            <p:cNvSpPr txBox="1">
              <a:spLocks noChangeArrowheads="1"/>
            </p:cNvSpPr>
            <p:nvPr/>
          </p:nvSpPr>
          <p:spPr bwMode="auto">
            <a:xfrm>
              <a:off x="2589" y="3609"/>
              <a:ext cx="5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original</a:t>
              </a:r>
            </a:p>
          </p:txBody>
        </p:sp>
      </p:grpSp>
      <p:grpSp>
        <p:nvGrpSpPr>
          <p:cNvPr id="18441" name="Group 50"/>
          <p:cNvGrpSpPr>
            <a:grpSpLocks/>
          </p:cNvGrpSpPr>
          <p:nvPr/>
        </p:nvGrpSpPr>
        <p:grpSpPr bwMode="auto">
          <a:xfrm>
            <a:off x="5622925" y="3657600"/>
            <a:ext cx="1417638" cy="2438400"/>
            <a:chOff x="3543" y="2304"/>
            <a:chExt cx="893" cy="1536"/>
          </a:xfrm>
        </p:grpSpPr>
        <p:sp>
          <p:nvSpPr>
            <p:cNvPr id="18454" name="Text Box 35"/>
            <p:cNvSpPr txBox="1">
              <a:spLocks noChangeArrowheads="1"/>
            </p:cNvSpPr>
            <p:nvPr/>
          </p:nvSpPr>
          <p:spPr bwMode="auto">
            <a:xfrm>
              <a:off x="3613" y="3609"/>
              <a:ext cx="7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+ contrast</a:t>
              </a:r>
            </a:p>
          </p:txBody>
        </p:sp>
        <p:pic>
          <p:nvPicPr>
            <p:cNvPr id="18455" name="Picture 36" descr="wallace_and_gromit_contrast_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" y="2304"/>
              <a:ext cx="893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42" name="Group 52"/>
          <p:cNvGrpSpPr>
            <a:grpSpLocks/>
          </p:cNvGrpSpPr>
          <p:nvPr/>
        </p:nvGrpSpPr>
        <p:grpSpPr bwMode="auto">
          <a:xfrm>
            <a:off x="2101850" y="3657600"/>
            <a:ext cx="1417638" cy="2438400"/>
            <a:chOff x="1323" y="2304"/>
            <a:chExt cx="893" cy="1536"/>
          </a:xfrm>
        </p:grpSpPr>
        <p:pic>
          <p:nvPicPr>
            <p:cNvPr id="18452" name="Picture 38" descr="wallace_and_gromit_contrast_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" y="2304"/>
              <a:ext cx="893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3" name="Text Box 39"/>
            <p:cNvSpPr txBox="1">
              <a:spLocks noChangeArrowheads="1"/>
            </p:cNvSpPr>
            <p:nvPr/>
          </p:nvSpPr>
          <p:spPr bwMode="auto">
            <a:xfrm>
              <a:off x="1412" y="3609"/>
              <a:ext cx="7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- contrast</a:t>
              </a:r>
            </a:p>
          </p:txBody>
        </p:sp>
      </p:grpSp>
      <p:grpSp>
        <p:nvGrpSpPr>
          <p:cNvPr id="18443" name="Group 49"/>
          <p:cNvGrpSpPr>
            <a:grpSpLocks/>
          </p:cNvGrpSpPr>
          <p:nvPr/>
        </p:nvGrpSpPr>
        <p:grpSpPr bwMode="auto">
          <a:xfrm>
            <a:off x="7310438" y="3657600"/>
            <a:ext cx="1581150" cy="2438400"/>
            <a:chOff x="4540" y="2304"/>
            <a:chExt cx="998" cy="1536"/>
          </a:xfrm>
        </p:grpSpPr>
        <p:pic>
          <p:nvPicPr>
            <p:cNvPr id="18450" name="Picture 45" descr="wallace_and_gromit_hist_eq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3" y="2304"/>
              <a:ext cx="893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1" name="Text Box 46"/>
            <p:cNvSpPr txBox="1">
              <a:spLocks noChangeArrowheads="1"/>
            </p:cNvSpPr>
            <p:nvPr/>
          </p:nvSpPr>
          <p:spPr bwMode="auto">
            <a:xfrm>
              <a:off x="4540" y="3609"/>
              <a:ext cx="9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histogram EQ</a:t>
              </a:r>
            </a:p>
          </p:txBody>
        </p:sp>
      </p:grpSp>
      <p:grpSp>
        <p:nvGrpSpPr>
          <p:cNvPr id="18444" name="Group 53"/>
          <p:cNvGrpSpPr>
            <a:grpSpLocks/>
          </p:cNvGrpSpPr>
          <p:nvPr/>
        </p:nvGrpSpPr>
        <p:grpSpPr bwMode="auto">
          <a:xfrm>
            <a:off x="201613" y="3657600"/>
            <a:ext cx="1695450" cy="2438400"/>
            <a:chOff x="234" y="2304"/>
            <a:chExt cx="1067" cy="1536"/>
          </a:xfrm>
        </p:grpSpPr>
        <p:pic>
          <p:nvPicPr>
            <p:cNvPr id="18448" name="Picture 47" descr="wallace_and_gromit_hist_mo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" y="2304"/>
              <a:ext cx="893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9" name="Text Box 48"/>
            <p:cNvSpPr txBox="1">
              <a:spLocks noChangeArrowheads="1"/>
            </p:cNvSpPr>
            <p:nvPr/>
          </p:nvSpPr>
          <p:spPr bwMode="auto">
            <a:xfrm>
              <a:off x="234" y="3609"/>
              <a:ext cx="106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histogram mod</a:t>
              </a:r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46075" y="1028700"/>
            <a:ext cx="4017963" cy="723900"/>
          </a:xfrm>
        </p:spPr>
        <p:txBody>
          <a:bodyPr/>
          <a:lstStyle/>
          <a:p>
            <a:r>
              <a:rPr lang="en-US" smtClean="0"/>
              <a:t>Color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AB84E29-D6F7-4528-932A-E787EEB77B2D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19459" name="Picture 4" descr="eye-xs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2151063"/>
            <a:ext cx="6032500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415925" y="3832225"/>
            <a:ext cx="2147888" cy="14287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lIns="82003" tIns="41000" rIns="82003" bIns="4100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/>
              <a:t>requires some knowledge of how we see colors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46075" y="1028700"/>
            <a:ext cx="4918075" cy="723900"/>
          </a:xfrm>
        </p:spPr>
        <p:txBody>
          <a:bodyPr/>
          <a:lstStyle/>
          <a:p>
            <a:r>
              <a:rPr lang="en-US" smtClean="0"/>
              <a:t>Eye’s Light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A563E0D-7817-49BF-A3C3-0594DEA97EDA}" type="slidenum">
              <a:rPr lang="en-US"/>
              <a:pPr>
                <a:defRPr/>
              </a:pPr>
              <a:t>18</a:t>
            </a:fld>
            <a:endParaRPr lang="en-US"/>
          </a:p>
        </p:txBody>
      </p:sp>
      <p:grpSp>
        <p:nvGrpSpPr>
          <p:cNvPr id="20483" name="Group 10"/>
          <p:cNvGrpSpPr>
            <a:grpSpLocks/>
          </p:cNvGrpSpPr>
          <p:nvPr/>
        </p:nvGrpSpPr>
        <p:grpSpPr bwMode="auto">
          <a:xfrm>
            <a:off x="5334000" y="1816100"/>
            <a:ext cx="2909888" cy="4300538"/>
            <a:chOff x="3840" y="1296"/>
            <a:chExt cx="2016" cy="3071"/>
          </a:xfrm>
        </p:grpSpPr>
        <p:pic>
          <p:nvPicPr>
            <p:cNvPr id="20491" name="Picture 5" descr="reti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2784"/>
              <a:ext cx="2015" cy="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2" name="Picture 6" descr="Osterg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1296"/>
              <a:ext cx="2016" cy="13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84" name="Group 9"/>
          <p:cNvGrpSpPr>
            <a:grpSpLocks/>
          </p:cNvGrpSpPr>
          <p:nvPr/>
        </p:nvGrpSpPr>
        <p:grpSpPr bwMode="auto">
          <a:xfrm>
            <a:off x="814388" y="2017713"/>
            <a:ext cx="3644900" cy="3913187"/>
            <a:chOff x="677" y="1440"/>
            <a:chExt cx="2525" cy="2794"/>
          </a:xfrm>
        </p:grpSpPr>
        <p:pic>
          <p:nvPicPr>
            <p:cNvPr id="20488" name="Picture 4" descr="retinal mosaic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" y="1776"/>
              <a:ext cx="2192" cy="2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9" name="Text Box 7"/>
            <p:cNvSpPr txBox="1">
              <a:spLocks noChangeArrowheads="1"/>
            </p:cNvSpPr>
            <p:nvPr/>
          </p:nvSpPr>
          <p:spPr bwMode="auto">
            <a:xfrm>
              <a:off x="677" y="3936"/>
              <a:ext cx="2525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03" tIns="41000" rIns="82003" bIns="41000">
              <a:spAutoFit/>
            </a:bodyPr>
            <a:lstStyle>
              <a:lvl1pPr defTabSz="820738"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/>
                <a:t>#(blue) &lt;&lt; #(red) &lt; #(green)</a:t>
              </a:r>
            </a:p>
          </p:txBody>
        </p:sp>
        <p:sp>
          <p:nvSpPr>
            <p:cNvPr id="20490" name="Text Box 8"/>
            <p:cNvSpPr txBox="1">
              <a:spLocks noChangeArrowheads="1"/>
            </p:cNvSpPr>
            <p:nvPr/>
          </p:nvSpPr>
          <p:spPr bwMode="auto">
            <a:xfrm>
              <a:off x="862" y="1440"/>
              <a:ext cx="2172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03" tIns="41000" rIns="82003" bIns="41000">
              <a:spAutoFit/>
            </a:bodyPr>
            <a:lstStyle>
              <a:lvl1pPr defTabSz="820738"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defTabSz="820738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defTabSz="820738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defTabSz="820738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defTabSz="820738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/>
                <a:t>cone density near fovea</a:t>
              </a:r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spectral sensitiv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"/>
          <a:stretch>
            <a:fillRect/>
          </a:stretch>
        </p:blipFill>
        <p:spPr bwMode="auto">
          <a:xfrm>
            <a:off x="1603375" y="1676400"/>
            <a:ext cx="593725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050925"/>
            <a:ext cx="8382000" cy="701675"/>
          </a:xfrm>
        </p:spPr>
        <p:txBody>
          <a:bodyPr>
            <a:spAutoFit/>
          </a:bodyPr>
          <a:lstStyle/>
          <a:p>
            <a:r>
              <a:rPr lang="en-US" smtClean="0"/>
              <a:t>Color Sensing / Color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41D574-6ABB-48D4-A0F8-AF9588BFF246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33400" y="1905000"/>
            <a:ext cx="2133600" cy="11874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200">
                <a:latin typeface="Comic Sans MS" pitchFamily="66" charset="0"/>
              </a:rPr>
              <a:t>These are approximations of the responses to the visible spectrum of the “red”, “green”, and “blue” receptors of a typical human eye.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200" y="2220913"/>
            <a:ext cx="5688013" cy="701675"/>
          </a:xfrm>
        </p:spPr>
        <p:txBody>
          <a:bodyPr wrap="none">
            <a:spAutoFit/>
          </a:bodyPr>
          <a:lstStyle/>
          <a:p>
            <a:pPr algn="ctr"/>
            <a:r>
              <a:rPr lang="en-US" smtClean="0"/>
              <a:t>Introduction and Overview</a:t>
            </a:r>
            <a:endParaRPr lang="en-US" smtClean="0">
              <a:latin typeface="Arial" charset="0"/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2438400" y="3095625"/>
            <a:ext cx="4267200" cy="182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730" tIns="182730" rIns="182730" bIns="182730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/>
              <a:t>This presentation is an </a:t>
            </a:r>
            <a:r>
              <a:rPr lang="en-US" sz="2400" i="1"/>
              <a:t>overview</a:t>
            </a:r>
            <a:r>
              <a:rPr lang="en-US" sz="2400"/>
              <a:t> of some of the ideas and techniques to be covered during the course.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D8A2-BB74-4CCF-A0EE-8DACDF667E3F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spectral sensitiv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"/>
          <a:stretch>
            <a:fillRect/>
          </a:stretch>
        </p:blipFill>
        <p:spPr bwMode="auto">
          <a:xfrm>
            <a:off x="1276350" y="1676400"/>
            <a:ext cx="41275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533400" y="1905000"/>
            <a:ext cx="1482725" cy="1735138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200">
                <a:latin typeface="Comic Sans MS" pitchFamily="66" charset="0"/>
              </a:rPr>
              <a:t>These are approximations of the responses to the visible spectrum of the “red”, “green”, and “blue” receptors of a typical human eye.</a:t>
            </a:r>
          </a:p>
        </p:txBody>
      </p:sp>
      <p:pic>
        <p:nvPicPr>
          <p:cNvPr id="22532" name="Picture 6" descr="ColorWhe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1816100"/>
            <a:ext cx="2217737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8"/>
          <p:cNvSpPr txBox="1">
            <a:spLocks noChangeArrowheads="1"/>
          </p:cNvSpPr>
          <p:nvPr/>
        </p:nvSpPr>
        <p:spPr bwMode="auto">
          <a:xfrm>
            <a:off x="5541963" y="4303713"/>
            <a:ext cx="3001962" cy="15494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Comic Sans MS" pitchFamily="66" charset="0"/>
              </a:rPr>
              <a:t>The simultaneous red + blue response causes us to perceive a continuous range of hues on a circle.  No hue is greater than or less than any other hue.</a:t>
            </a:r>
          </a:p>
        </p:txBody>
      </p:sp>
      <p:sp>
        <p:nvSpPr>
          <p:cNvPr id="22534" name="Rectangle 10"/>
          <p:cNvSpPr>
            <a:spLocks noGrp="1" noChangeArrowheads="1"/>
          </p:cNvSpPr>
          <p:nvPr>
            <p:ph type="title"/>
          </p:nvPr>
        </p:nvSpPr>
        <p:spPr>
          <a:xfrm>
            <a:off x="381000" y="1050925"/>
            <a:ext cx="8382000" cy="701675"/>
          </a:xfrm>
          <a:noFill/>
        </p:spPr>
        <p:txBody>
          <a:bodyPr>
            <a:spAutoFit/>
          </a:bodyPr>
          <a:lstStyle/>
          <a:p>
            <a:r>
              <a:rPr lang="en-US" smtClean="0"/>
              <a:t>Color Sensing / Color Perception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EC6F96E-C800-4C78-8041-787CE874A34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receptors_perception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752600"/>
            <a:ext cx="7056438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822325" y="2236788"/>
            <a:ext cx="396875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/>
              <a:t>luminance</a:t>
            </a:r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822325" y="3635375"/>
            <a:ext cx="396875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/>
              <a:t>hue</a:t>
            </a:r>
          </a:p>
        </p:txBody>
      </p:sp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822325" y="4460875"/>
            <a:ext cx="396875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/>
              <a:t>saturation</a:t>
            </a:r>
          </a:p>
        </p:txBody>
      </p:sp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2438400" y="5505450"/>
            <a:ext cx="1597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photo receptors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1370013" y="5505450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600"/>
              <a:t>brain</a:t>
            </a:r>
          </a:p>
        </p:txBody>
      </p:sp>
      <p:sp>
        <p:nvSpPr>
          <p:cNvPr id="23560" name="Text Box 9"/>
          <p:cNvSpPr txBox="1">
            <a:spLocks noChangeArrowheads="1"/>
          </p:cNvSpPr>
          <p:nvPr/>
        </p:nvSpPr>
        <p:spPr bwMode="auto">
          <a:xfrm>
            <a:off x="3810000" y="2197100"/>
            <a:ext cx="4210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/>
              <a:t>The eye has 3 types of photoreceptors: </a:t>
            </a:r>
          </a:p>
          <a:p>
            <a:r>
              <a:rPr lang="en-US" sz="1800"/>
              <a:t>sensitive to red, green, or blue light.</a:t>
            </a:r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3810000" y="4787900"/>
            <a:ext cx="449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/>
              <a:t>The brain transforms RGB into separate brightness and color channels (</a:t>
            </a:r>
            <a:r>
              <a:rPr lang="en-US" sz="1800" i="1"/>
              <a:t>e.g.</a:t>
            </a:r>
            <a:r>
              <a:rPr lang="en-US" sz="1800"/>
              <a:t>, LHS).</a:t>
            </a:r>
          </a:p>
        </p:txBody>
      </p:sp>
      <p:sp>
        <p:nvSpPr>
          <p:cNvPr id="23562" name="Rectangle 12"/>
          <p:cNvSpPr>
            <a:spLocks noGrp="1" noChangeArrowheads="1"/>
          </p:cNvSpPr>
          <p:nvPr>
            <p:ph type="title"/>
          </p:nvPr>
        </p:nvSpPr>
        <p:spPr>
          <a:xfrm>
            <a:off x="381000" y="1050925"/>
            <a:ext cx="8382000" cy="701675"/>
          </a:xfrm>
          <a:noFill/>
        </p:spPr>
        <p:txBody>
          <a:bodyPr>
            <a:spAutoFit/>
          </a:bodyPr>
          <a:lstStyle/>
          <a:p>
            <a:r>
              <a:rPr lang="en-US" smtClean="0"/>
              <a:t>Color Sensing / Color Perception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5BDC7F9-4CC6-4E7A-B7C7-F2B7E2F4C260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park_ds_lum_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1217613"/>
            <a:ext cx="2352675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xfrm>
            <a:off x="1658938" y="-76200"/>
            <a:ext cx="3116262" cy="723900"/>
          </a:xfrm>
        </p:spPr>
        <p:txBody>
          <a:bodyPr/>
          <a:lstStyle/>
          <a:p>
            <a:pPr algn="ctr"/>
            <a:r>
              <a:rPr lang="en-US" sz="3200" smtClean="0"/>
              <a:t>Color Perception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FA0BE23-6F53-4ACB-8B16-57296403574C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24580" name="Picture 4" descr="park-downsamp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234632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park-ds-color-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19200"/>
            <a:ext cx="23526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 descr="Downsample_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23495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7" descr="Downsample_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23495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8" descr="Downsample_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749675"/>
            <a:ext cx="23495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457200" y="3214688"/>
            <a:ext cx="1143000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all bands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352800" y="3205163"/>
            <a:ext cx="1295400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luminance</a:t>
            </a: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6172200" y="3200400"/>
            <a:ext cx="1524000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chrominance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457200" y="5724525"/>
            <a:ext cx="685800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red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352800" y="5715000"/>
            <a:ext cx="990600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green</a:t>
            </a:r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6172200" y="5710238"/>
            <a:ext cx="762000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blue</a:t>
            </a:r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1965325" y="457200"/>
            <a:ext cx="250507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03" tIns="41000" rIns="82003" bIns="4100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sz="25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solidFill>
                  <a:schemeClr val="tx1"/>
                </a:solidFill>
                <a:cs typeface="Times New Roman" pitchFamily="18" charset="0"/>
              </a:rPr>
              <a:t>pixelization of: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5518150" y="0"/>
            <a:ext cx="3625850" cy="11811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039" tIns="41020" rIns="82039" bIns="4102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>
                <a:latin typeface="Comic Sans MS" pitchFamily="66" charset="0"/>
              </a:rPr>
              <a:t>luminance and chrominance (hue+saturation) are perceived with different resolutions, as are red, green and blue.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ark_ds_lum_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1217613"/>
            <a:ext cx="2352675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xfrm>
            <a:off x="1658938" y="-76200"/>
            <a:ext cx="3116262" cy="723900"/>
          </a:xfrm>
        </p:spPr>
        <p:txBody>
          <a:bodyPr/>
          <a:lstStyle/>
          <a:p>
            <a:pPr algn="ctr"/>
            <a:r>
              <a:rPr lang="en-US" sz="3200" smtClean="0"/>
              <a:t>Color Perception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A3C98F1-E07D-40D7-89A8-D1CDAB7CE172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25604" name="Picture 4" descr="park-downsamp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234632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park-ds-color-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19200"/>
            <a:ext cx="23526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 descr="Downsample_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23495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 descr="Downsample_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23495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8" descr="Downsample_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749675"/>
            <a:ext cx="23495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457200" y="3214688"/>
            <a:ext cx="1143000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all bands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352800" y="3205163"/>
            <a:ext cx="1295400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luminance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6172200" y="3200400"/>
            <a:ext cx="1524000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chrominance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457200" y="5724525"/>
            <a:ext cx="685800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red</a:t>
            </a: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352800" y="5715000"/>
            <a:ext cx="990600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green</a:t>
            </a:r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6172200" y="5710238"/>
            <a:ext cx="762000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1581" dir="2021404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blue</a:t>
            </a:r>
          </a:p>
        </p:txBody>
      </p:sp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1965325" y="457200"/>
            <a:ext cx="250507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03" tIns="41000" rIns="82003" bIns="4100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5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sz="25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solidFill>
                  <a:schemeClr val="tx1"/>
                </a:solidFill>
                <a:cs typeface="Times New Roman" pitchFamily="18" charset="0"/>
              </a:rPr>
              <a:t>pixelization of: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46200"/>
            <a:ext cx="3352800" cy="128905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900" smtClean="0"/>
              <a:t>Color Balance and Saturation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8EFB3B-1743-460C-92A7-271D34305C3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pic>
        <p:nvPicPr>
          <p:cNvPr id="26627" name="Picture 4" descr="wallace_and_gromit_color_b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95400"/>
            <a:ext cx="329565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457200" y="3048000"/>
            <a:ext cx="3352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/>
              <a:t>Uniform changes in color components result in change of tint. </a:t>
            </a:r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457200" y="4572000"/>
            <a:ext cx="40386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i="1" dirty="0"/>
              <a:t>E.g.,</a:t>
            </a:r>
            <a:r>
              <a:rPr lang="en-US" dirty="0"/>
              <a:t> if all G pixel values are multiplied by </a:t>
            </a:r>
            <a:r>
              <a:rPr lang="en-US" dirty="0">
                <a:latin typeface="Symbol" panose="05050102010706020507" pitchFamily="18" charset="2"/>
                <a:sym typeface="Symbol" pitchFamily="18" charset="2"/>
              </a:rPr>
              <a:t>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>
                <a:latin typeface="Times New Roman" pitchFamily="18" charset="0"/>
                <a:sym typeface="Symbol" pitchFamily="18" charset="2"/>
              </a:rPr>
              <a:t>&gt; 1</a:t>
            </a:r>
            <a:r>
              <a:rPr lang="en-US" dirty="0"/>
              <a:t> then the image takes a green cast.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Color Transformations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6D05895-1D62-41E3-A7F1-1812171F3D85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27651" name="Picture 3" descr="T-38T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375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T-38Tour-yel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6375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2165350" y="2489200"/>
          <a:ext cx="342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3" name="Equation" r:id="rId5" imgW="342751" imgH="533169" progId="Equation.DSMT4">
                  <p:embed/>
                </p:oleObj>
              </mc:Choice>
              <mc:Fallback>
                <p:oleObj name="Equation" r:id="rId5" imgW="342751" imgH="53316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2489200"/>
                        <a:ext cx="342900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6051550" y="2489200"/>
          <a:ext cx="342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4" name="Equation" r:id="rId7" imgW="342751" imgH="533169" progId="Equation.DSMT4">
                  <p:embed/>
                </p:oleObj>
              </mc:Choice>
              <mc:Fallback>
                <p:oleObj name="Equation" r:id="rId7" imgW="342751" imgH="53316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1550" y="2489200"/>
                        <a:ext cx="342900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4449763" y="3098800"/>
          <a:ext cx="330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5" name="Equation" r:id="rId9" imgW="330057" imgH="533169" progId="Equation.DSMT4">
                  <p:embed/>
                </p:oleObj>
              </mc:Choice>
              <mc:Fallback>
                <p:oleObj name="Equation" r:id="rId9" imgW="330057" imgH="53316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3098800"/>
                        <a:ext cx="330200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8"/>
          <p:cNvGraphicFramePr>
            <a:graphicFrameLocks noChangeAspect="1"/>
          </p:cNvGraphicFramePr>
          <p:nvPr/>
        </p:nvGraphicFramePr>
        <p:xfrm>
          <a:off x="7035800" y="3403600"/>
          <a:ext cx="355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6" name="Equation" r:id="rId11" imgW="355446" imgH="533169" progId="Equation.DSMT4">
                  <p:embed/>
                </p:oleObj>
              </mc:Choice>
              <mc:Fallback>
                <p:oleObj name="Equation" r:id="rId11" imgW="355446" imgH="533169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5800" y="3403600"/>
                        <a:ext cx="355600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7" name="Object 9"/>
          <p:cNvGraphicFramePr>
            <a:graphicFrameLocks noChangeAspect="1"/>
          </p:cNvGraphicFramePr>
          <p:nvPr/>
        </p:nvGraphicFramePr>
        <p:xfrm>
          <a:off x="6203950" y="3930650"/>
          <a:ext cx="342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7" name="Equation" r:id="rId13" imgW="342751" imgH="533169" progId="Equation.DSMT4">
                  <p:embed/>
                </p:oleObj>
              </mc:Choice>
              <mc:Fallback>
                <p:oleObj name="Equation" r:id="rId13" imgW="342751" imgH="533169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3930650"/>
                        <a:ext cx="342900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2317750" y="3937000"/>
          <a:ext cx="342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8" name="Equation" r:id="rId15" imgW="342751" imgH="533169" progId="Equation.DSMT4">
                  <p:embed/>
                </p:oleObj>
              </mc:Choice>
              <mc:Fallback>
                <p:oleObj name="Equation" r:id="rId15" imgW="342751" imgH="53316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3937000"/>
                        <a:ext cx="342900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9" name="Object 11"/>
          <p:cNvGraphicFramePr>
            <a:graphicFrameLocks noChangeAspect="1"/>
          </p:cNvGraphicFramePr>
          <p:nvPr/>
        </p:nvGraphicFramePr>
        <p:xfrm>
          <a:off x="565150" y="3098800"/>
          <a:ext cx="317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9" name="Equation" r:id="rId17" imgW="317225" imgH="532937" progId="Equation.DSMT4">
                  <p:embed/>
                </p:oleObj>
              </mc:Choice>
              <mc:Fallback>
                <p:oleObj name="Equation" r:id="rId17" imgW="317225" imgH="532937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3098800"/>
                        <a:ext cx="317500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0" name="Object 12"/>
          <p:cNvGraphicFramePr>
            <a:graphicFrameLocks noChangeAspect="1"/>
          </p:cNvGraphicFramePr>
          <p:nvPr/>
        </p:nvGraphicFramePr>
        <p:xfrm>
          <a:off x="3155950" y="3403600"/>
          <a:ext cx="342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0" name="Equation" r:id="rId19" imgW="342751" imgH="533169" progId="Equation.DSMT4">
                  <p:embed/>
                </p:oleObj>
              </mc:Choice>
              <mc:Fallback>
                <p:oleObj name="Equation" r:id="rId19" imgW="342751" imgH="533169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5950" y="3403600"/>
                        <a:ext cx="342900" cy="533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45238"/>
              </p:ext>
            </p:extLst>
          </p:nvPr>
        </p:nvGraphicFramePr>
        <p:xfrm>
          <a:off x="1504950" y="5448300"/>
          <a:ext cx="1181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1" name="Equation" r:id="rId21" imgW="1180800" imgH="723600" progId="Equation.DSMT4">
                  <p:embed/>
                </p:oleObj>
              </mc:Choice>
              <mc:Fallback>
                <p:oleObj name="Equation" r:id="rId21" imgW="1180800" imgH="7236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5448300"/>
                        <a:ext cx="1181100" cy="723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805768"/>
              </p:ext>
            </p:extLst>
          </p:nvPr>
        </p:nvGraphicFramePr>
        <p:xfrm>
          <a:off x="3114675" y="5448300"/>
          <a:ext cx="12573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2" name="Equation" r:id="rId23" imgW="1257120" imgH="723600" progId="Equation.DSMT4">
                  <p:embed/>
                </p:oleObj>
              </mc:Choice>
              <mc:Fallback>
                <p:oleObj name="Equation" r:id="rId23" imgW="1257120" imgH="723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675" y="5448300"/>
                        <a:ext cx="1257300" cy="723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86911"/>
              </p:ext>
            </p:extLst>
          </p:nvPr>
        </p:nvGraphicFramePr>
        <p:xfrm>
          <a:off x="4795838" y="5448300"/>
          <a:ext cx="1231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3" name="Equation" r:id="rId25" imgW="1231560" imgH="723600" progId="Equation.DSMT4">
                  <p:embed/>
                </p:oleObj>
              </mc:Choice>
              <mc:Fallback>
                <p:oleObj name="Equation" r:id="rId25" imgW="1231560" imgH="723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5448300"/>
                        <a:ext cx="1231900" cy="723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716926"/>
              </p:ext>
            </p:extLst>
          </p:nvPr>
        </p:nvGraphicFramePr>
        <p:xfrm>
          <a:off x="6451600" y="5448300"/>
          <a:ext cx="1231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4" name="Equation" r:id="rId27" imgW="1231560" imgH="723600" progId="Equation.DSMT4">
                  <p:embed/>
                </p:oleObj>
              </mc:Choice>
              <mc:Fallback>
                <p:oleObj name="Equation" r:id="rId27" imgW="1231560" imgH="723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1600" y="5448300"/>
                        <a:ext cx="1231900" cy="723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Text Box 18"/>
          <p:cNvSpPr txBox="1">
            <a:spLocks noChangeArrowheads="1"/>
          </p:cNvSpPr>
          <p:nvPr/>
        </p:nvSpPr>
        <p:spPr bwMode="auto">
          <a:xfrm>
            <a:off x="1841500" y="4972050"/>
            <a:ext cx="5505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000" dirty="0"/>
              <a:t>Image aging: a transformation, </a:t>
            </a:r>
            <a:r>
              <a:rPr lang="en-US" sz="2000" dirty="0">
                <a:sym typeface="Symbol" pitchFamily="18" charset="2"/>
              </a:rPr>
              <a:t>, that mapped:</a:t>
            </a:r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90600"/>
            <a:ext cx="8610600" cy="723900"/>
          </a:xfrm>
        </p:spPr>
        <p:txBody>
          <a:bodyPr/>
          <a:lstStyle/>
          <a:p>
            <a:r>
              <a:rPr lang="en-US" sz="3600" smtClean="0"/>
              <a:t>The 2D Fourier Transform of a Digital 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FE6B580-D3F1-4E7E-9021-8B68F62CA08D}" type="slidenum">
              <a:rPr lang="en-US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887909"/>
              </p:ext>
            </p:extLst>
          </p:nvPr>
        </p:nvGraphicFramePr>
        <p:xfrm>
          <a:off x="514350" y="3149600"/>
          <a:ext cx="41846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1" name="Equation" r:id="rId3" imgW="2095200" imgH="444240" progId="Equation.DSMT4">
                  <p:embed/>
                </p:oleObj>
              </mc:Choice>
              <mc:Fallback>
                <p:oleObj name="Equation" r:id="rId3" imgW="209520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3149600"/>
                        <a:ext cx="4184650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051232"/>
              </p:ext>
            </p:extLst>
          </p:nvPr>
        </p:nvGraphicFramePr>
        <p:xfrm>
          <a:off x="503238" y="4625975"/>
          <a:ext cx="436086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2" name="Equation" r:id="rId5" imgW="2171520" imgH="431640" progId="Equation.DSMT4">
                  <p:embed/>
                </p:oleObj>
              </mc:Choice>
              <mc:Fallback>
                <p:oleObj name="Equation" r:id="rId5" imgW="217152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4625975"/>
                        <a:ext cx="436086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09575" y="1997075"/>
            <a:ext cx="7696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>
                <a:solidFill>
                  <a:schemeClr val="tx1"/>
                </a:solidFill>
                <a:latin typeface="Times New Roman" pitchFamily="18" charset="0"/>
              </a:rPr>
              <a:t>Let </a:t>
            </a:r>
            <a:r>
              <a:rPr lang="en-US" sz="2400" i="1">
                <a:solidFill>
                  <a:schemeClr val="tx1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schemeClr val="tx1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chemeClr val="tx1"/>
                </a:solidFill>
                <a:latin typeface="Times New Roman" pitchFamily="18" charset="0"/>
              </a:rPr>
              <a:t>r,c</a:t>
            </a:r>
            <a:r>
              <a:rPr lang="en-US" sz="2400">
                <a:solidFill>
                  <a:schemeClr val="tx1"/>
                </a:solidFill>
                <a:latin typeface="Times New Roman" pitchFamily="18" charset="0"/>
              </a:rPr>
              <a:t>) be a single-band (intensity) digital image with </a:t>
            </a:r>
            <a:r>
              <a:rPr lang="en-US" sz="2400" i="1">
                <a:solidFill>
                  <a:schemeClr val="tx1"/>
                </a:solidFill>
                <a:latin typeface="Times New Roman" pitchFamily="18" charset="0"/>
              </a:rPr>
              <a:t>R </a:t>
            </a:r>
            <a:r>
              <a:rPr lang="en-US" sz="2400">
                <a:solidFill>
                  <a:schemeClr val="tx1"/>
                </a:solidFill>
                <a:latin typeface="Times New Roman" pitchFamily="18" charset="0"/>
              </a:rPr>
              <a:t>rows and C columns.  Then, </a:t>
            </a:r>
            <a:r>
              <a:rPr lang="en-US" sz="2400" i="1">
                <a:solidFill>
                  <a:schemeClr val="tx1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schemeClr val="tx1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chemeClr val="tx1"/>
                </a:solidFill>
                <a:latin typeface="Times New Roman" pitchFamily="18" charset="0"/>
              </a:rPr>
              <a:t>r,c</a:t>
            </a:r>
            <a:r>
              <a:rPr lang="en-US" sz="2400">
                <a:solidFill>
                  <a:schemeClr val="tx1"/>
                </a:solidFill>
                <a:latin typeface="Times New Roman" pitchFamily="18" charset="0"/>
              </a:rPr>
              <a:t>) has Fourier representation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409575" y="4070350"/>
            <a:ext cx="748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>
                <a:solidFill>
                  <a:schemeClr val="tx1"/>
                </a:solidFill>
                <a:latin typeface="Times New Roman" pitchFamily="18" charset="0"/>
              </a:rPr>
              <a:t>where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409575" y="5638800"/>
            <a:ext cx="533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>
                <a:solidFill>
                  <a:schemeClr val="tx1"/>
                </a:solidFill>
                <a:latin typeface="Times New Roman" pitchFamily="18" charset="0"/>
              </a:rPr>
              <a:t>are the </a:t>
            </a:r>
            <a:r>
              <a:rPr lang="en-US" sz="2400" i="1">
                <a:solidFill>
                  <a:schemeClr val="tx1"/>
                </a:solidFill>
                <a:latin typeface="Times New Roman" pitchFamily="18" charset="0"/>
              </a:rPr>
              <a:t>R</a:t>
            </a:r>
            <a:r>
              <a:rPr lang="en-US" sz="2400">
                <a:solidFill>
                  <a:schemeClr val="tx1"/>
                </a:solidFill>
                <a:latin typeface="Times New Roman" pitchFamily="18" charset="0"/>
              </a:rPr>
              <a:t> x </a:t>
            </a:r>
            <a:r>
              <a:rPr lang="en-US" sz="2400" i="1">
                <a:solidFill>
                  <a:schemeClr val="tx1"/>
                </a:solidFill>
                <a:latin typeface="Times New Roman" pitchFamily="18" charset="0"/>
              </a:rPr>
              <a:t>C</a:t>
            </a:r>
            <a:r>
              <a:rPr lang="en-US" sz="2400">
                <a:solidFill>
                  <a:schemeClr val="tx1"/>
                </a:solidFill>
                <a:latin typeface="Times New Roman" pitchFamily="18" charset="0"/>
              </a:rPr>
              <a:t> Fourier coefficients.</a:t>
            </a:r>
          </a:p>
        </p:txBody>
      </p:sp>
      <p:grpSp>
        <p:nvGrpSpPr>
          <p:cNvPr id="28680" name="Group 8"/>
          <p:cNvGrpSpPr>
            <a:grpSpLocks/>
          </p:cNvGrpSpPr>
          <p:nvPr/>
        </p:nvGrpSpPr>
        <p:grpSpPr bwMode="auto">
          <a:xfrm>
            <a:off x="4876800" y="3505200"/>
            <a:ext cx="3581400" cy="1219200"/>
            <a:chOff x="3024" y="2208"/>
            <a:chExt cx="2256" cy="768"/>
          </a:xfrm>
        </p:grpSpPr>
        <p:sp>
          <p:nvSpPr>
            <p:cNvPr id="28684" name="Text Box 9"/>
            <p:cNvSpPr txBox="1">
              <a:spLocks noChangeArrowheads="1"/>
            </p:cNvSpPr>
            <p:nvPr/>
          </p:nvSpPr>
          <p:spPr bwMode="auto">
            <a:xfrm>
              <a:off x="3648" y="2208"/>
              <a:ext cx="1632" cy="74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dist="107763" dir="81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chemeClr val="tx1"/>
                  </a:solidFill>
                  <a:latin typeface="Comic Sans MS" pitchFamily="66" charset="0"/>
                </a:rPr>
                <a:t>these complex exponentials are 2D sinusoids.</a:t>
              </a:r>
            </a:p>
          </p:txBody>
        </p:sp>
        <p:sp>
          <p:nvSpPr>
            <p:cNvPr id="28685" name="Line 10"/>
            <p:cNvSpPr>
              <a:spLocks noChangeShapeType="1"/>
            </p:cNvSpPr>
            <p:nvPr/>
          </p:nvSpPr>
          <p:spPr bwMode="auto">
            <a:xfrm flipH="1" flipV="1">
              <a:off x="3024" y="2208"/>
              <a:ext cx="624" cy="96"/>
            </a:xfrm>
            <a:prstGeom prst="line">
              <a:avLst/>
            </a:prstGeom>
            <a:noFill/>
            <a:ln w="76200">
              <a:solidFill>
                <a:srgbClr val="FFFF99"/>
              </a:solidFill>
              <a:round/>
              <a:headEnd/>
              <a:tailEnd type="triangle" w="med" len="med"/>
            </a:ln>
            <a:effectLst>
              <a:outerShdw dist="107763" dir="81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6" name="Line 11"/>
            <p:cNvSpPr>
              <a:spLocks noChangeShapeType="1"/>
            </p:cNvSpPr>
            <p:nvPr/>
          </p:nvSpPr>
          <p:spPr bwMode="auto">
            <a:xfrm flipH="1">
              <a:off x="3072" y="2832"/>
              <a:ext cx="576" cy="144"/>
            </a:xfrm>
            <a:prstGeom prst="line">
              <a:avLst/>
            </a:prstGeom>
            <a:noFill/>
            <a:ln w="76200">
              <a:solidFill>
                <a:srgbClr val="FFFF99"/>
              </a:solidFill>
              <a:round/>
              <a:headEnd/>
              <a:tailEnd type="triangle" w="med" len="med"/>
            </a:ln>
            <a:effectLst>
              <a:outerShdw dist="107763" dir="81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77938"/>
            <a:ext cx="3352800" cy="722312"/>
          </a:xfrm>
        </p:spPr>
        <p:txBody>
          <a:bodyPr/>
          <a:lstStyle/>
          <a:p>
            <a:r>
              <a:rPr lang="en-US" smtClean="0"/>
              <a:t>2D Sinusoids: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06F158E-168C-4480-B1E4-60B419DB51C9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29699" name="Picture 3" descr="cosine grating peri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" b="140"/>
          <a:stretch>
            <a:fillRect/>
          </a:stretch>
        </p:blipFill>
        <p:spPr bwMode="auto">
          <a:xfrm>
            <a:off x="5264150" y="2352675"/>
            <a:ext cx="3260725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cosine grating amplitu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7" b="10527"/>
          <a:stretch>
            <a:fillRect/>
          </a:stretch>
        </p:blipFill>
        <p:spPr bwMode="auto">
          <a:xfrm>
            <a:off x="457200" y="3429000"/>
            <a:ext cx="432435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1" name="Group 5"/>
          <p:cNvGrpSpPr>
            <a:grpSpLocks/>
          </p:cNvGrpSpPr>
          <p:nvPr/>
        </p:nvGrpSpPr>
        <p:grpSpPr bwMode="auto">
          <a:xfrm>
            <a:off x="5486400" y="3549650"/>
            <a:ext cx="1143000" cy="336550"/>
            <a:chOff x="2208" y="1776"/>
            <a:chExt cx="720" cy="212"/>
          </a:xfrm>
        </p:grpSpPr>
        <p:sp>
          <p:nvSpPr>
            <p:cNvPr id="29714" name="Line 6"/>
            <p:cNvSpPr>
              <a:spLocks noChangeShapeType="1"/>
            </p:cNvSpPr>
            <p:nvPr/>
          </p:nvSpPr>
          <p:spPr bwMode="auto">
            <a:xfrm>
              <a:off x="2256" y="1776"/>
              <a:ext cx="672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tx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5" name="Text Box 7"/>
            <p:cNvSpPr txBox="1">
              <a:spLocks noChangeArrowheads="1"/>
            </p:cNvSpPr>
            <p:nvPr/>
          </p:nvSpPr>
          <p:spPr bwMode="auto">
            <a:xfrm>
              <a:off x="2208" y="1776"/>
              <a:ext cx="713" cy="212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solidFill>
                    <a:srgbClr val="00FF00"/>
                  </a:solidFill>
                </a:rPr>
                <a:t>orientation</a:t>
              </a:r>
            </a:p>
          </p:txBody>
        </p:sp>
      </p:grpSp>
      <p:sp>
        <p:nvSpPr>
          <p:cNvPr id="29702" name="Text Box 8"/>
          <p:cNvSpPr txBox="1">
            <a:spLocks noChangeArrowheads="1"/>
          </p:cNvSpPr>
          <p:nvPr/>
        </p:nvSpPr>
        <p:spPr bwMode="auto">
          <a:xfrm>
            <a:off x="457200" y="2286000"/>
            <a:ext cx="3581400" cy="10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>
                <a:solidFill>
                  <a:schemeClr val="tx1"/>
                </a:solidFill>
              </a:rPr>
              <a:t>... are plane waves with grayscale amplitudes,  periods in terms of lengths, ...</a:t>
            </a:r>
          </a:p>
        </p:txBody>
      </p:sp>
      <p:graphicFrame>
        <p:nvGraphicFramePr>
          <p:cNvPr id="2970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247666"/>
              </p:ext>
            </p:extLst>
          </p:nvPr>
        </p:nvGraphicFramePr>
        <p:xfrm>
          <a:off x="3859213" y="1268413"/>
          <a:ext cx="469265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3" name="Equation" r:id="rId5" imgW="3047760" imgH="482400" progId="Equation.DSMT4">
                  <p:embed/>
                </p:oleObj>
              </mc:Choice>
              <mc:Fallback>
                <p:oleObj name="Equation" r:id="rId5" imgW="3047760" imgH="482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213" y="1268413"/>
                        <a:ext cx="4692650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4" name="Text Box 10"/>
          <p:cNvSpPr txBox="1">
            <a:spLocks noChangeArrowheads="1"/>
          </p:cNvSpPr>
          <p:nvPr/>
        </p:nvSpPr>
        <p:spPr bwMode="auto">
          <a:xfrm>
            <a:off x="4657725" y="5205413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 i="1">
                <a:solidFill>
                  <a:srgbClr val="0000FF"/>
                </a:solidFill>
                <a:latin typeface="Times New Roman" pitchFamily="18" charset="0"/>
              </a:rPr>
              <a:t>A</a:t>
            </a:r>
            <a:endParaRPr lang="en-US" sz="180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9705" name="Text Box 11"/>
          <p:cNvSpPr txBox="1">
            <a:spLocks noChangeArrowheads="1"/>
          </p:cNvSpPr>
          <p:nvPr/>
        </p:nvSpPr>
        <p:spPr bwMode="auto">
          <a:xfrm>
            <a:off x="5895975" y="3100388"/>
            <a:ext cx="303213" cy="36671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 i="1">
                <a:solidFill>
                  <a:srgbClr val="00FF00"/>
                </a:solidFill>
                <a:latin typeface="Symbol" pitchFamily="18" charset="2"/>
              </a:rPr>
              <a:t>q</a:t>
            </a:r>
            <a:endParaRPr lang="en-US" sz="1800">
              <a:solidFill>
                <a:schemeClr val="tx1"/>
              </a:solidFill>
              <a:latin typeface="Symbol" pitchFamily="18" charset="2"/>
            </a:endParaRPr>
          </a:p>
        </p:txBody>
      </p:sp>
      <p:sp>
        <p:nvSpPr>
          <p:cNvPr id="29706" name="Text Box 12"/>
          <p:cNvSpPr txBox="1">
            <a:spLocks noChangeArrowheads="1"/>
          </p:cNvSpPr>
          <p:nvPr/>
        </p:nvSpPr>
        <p:spPr bwMode="auto">
          <a:xfrm>
            <a:off x="6067425" y="5715000"/>
            <a:ext cx="1662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 i="1">
                <a:solidFill>
                  <a:schemeClr val="tx1"/>
                </a:solidFill>
                <a:latin typeface="Symbol" pitchFamily="18" charset="2"/>
              </a:rPr>
              <a:t>f</a:t>
            </a:r>
            <a:r>
              <a:rPr lang="en-US" sz="180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= phase shift</a:t>
            </a:r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9707" name="Line 13"/>
          <p:cNvSpPr>
            <a:spLocks noChangeShapeType="1"/>
          </p:cNvSpPr>
          <p:nvPr/>
        </p:nvSpPr>
        <p:spPr bwMode="auto">
          <a:xfrm>
            <a:off x="5195888" y="2352675"/>
            <a:ext cx="0" cy="9413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8" name="Line 14"/>
          <p:cNvSpPr>
            <a:spLocks noChangeShapeType="1"/>
          </p:cNvSpPr>
          <p:nvPr/>
        </p:nvSpPr>
        <p:spPr bwMode="auto">
          <a:xfrm rot="-5400000">
            <a:off x="5749132" y="1734343"/>
            <a:ext cx="0" cy="9699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9" name="Text Box 15"/>
          <p:cNvSpPr txBox="1">
            <a:spLocks noChangeArrowheads="1"/>
          </p:cNvSpPr>
          <p:nvPr/>
        </p:nvSpPr>
        <p:spPr bwMode="auto">
          <a:xfrm>
            <a:off x="5045075" y="3240088"/>
            <a:ext cx="2889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2500" i="1">
                <a:solidFill>
                  <a:srgbClr val="FF0000"/>
                </a:solidFill>
                <a:latin typeface="Times New Roman" pitchFamily="18" charset="0"/>
              </a:rPr>
              <a:t>r</a:t>
            </a:r>
          </a:p>
        </p:txBody>
      </p:sp>
      <p:sp>
        <p:nvSpPr>
          <p:cNvPr id="29710" name="Text Box 16"/>
          <p:cNvSpPr txBox="1">
            <a:spLocks noChangeArrowheads="1"/>
          </p:cNvSpPr>
          <p:nvPr/>
        </p:nvSpPr>
        <p:spPr bwMode="auto">
          <a:xfrm>
            <a:off x="6238875" y="1949450"/>
            <a:ext cx="3063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2500" i="1">
                <a:solidFill>
                  <a:srgbClr val="FF0000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2"/>
          <p:cNvGrpSpPr>
            <a:grpSpLocks/>
          </p:cNvGrpSpPr>
          <p:nvPr/>
        </p:nvGrpSpPr>
        <p:grpSpPr bwMode="auto">
          <a:xfrm>
            <a:off x="965200" y="2565400"/>
            <a:ext cx="7213600" cy="3263900"/>
            <a:chOff x="632" y="1488"/>
            <a:chExt cx="4544" cy="2056"/>
          </a:xfrm>
        </p:grpSpPr>
        <p:pic>
          <p:nvPicPr>
            <p:cNvPr id="30737" name="Picture 3" descr="cosine grating shif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1488"/>
              <a:ext cx="2056" cy="2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8" name="Picture 4" descr="cosine grating rotat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" y="1488"/>
              <a:ext cx="2056" cy="2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23" name="Rectangle 5"/>
          <p:cNvSpPr>
            <a:spLocks noGrp="1" noChangeArrowheads="1"/>
          </p:cNvSpPr>
          <p:nvPr>
            <p:ph type="title"/>
          </p:nvPr>
        </p:nvSpPr>
        <p:spPr>
          <a:xfrm>
            <a:off x="838200" y="1295400"/>
            <a:ext cx="3429000" cy="723900"/>
          </a:xfrm>
        </p:spPr>
        <p:txBody>
          <a:bodyPr/>
          <a:lstStyle/>
          <a:p>
            <a:r>
              <a:rPr lang="en-US" smtClean="0"/>
              <a:t>2D Sinusoids: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8094E1F-912B-4834-9A85-93370AE87A7E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4953000" y="1333500"/>
            <a:ext cx="31242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>
                <a:solidFill>
                  <a:schemeClr val="tx1"/>
                </a:solidFill>
              </a:rPr>
              <a:t>... specific orientations,  </a:t>
            </a:r>
          </a:p>
          <a:p>
            <a:r>
              <a:rPr lang="en-US" sz="2000">
                <a:solidFill>
                  <a:schemeClr val="tx1"/>
                </a:solidFill>
              </a:rPr>
              <a:t>    and phase shifts.</a:t>
            </a:r>
          </a:p>
        </p:txBody>
      </p:sp>
      <p:sp>
        <p:nvSpPr>
          <p:cNvPr id="30725" name="Text Box 7"/>
          <p:cNvSpPr txBox="1">
            <a:spLocks noChangeArrowheads="1"/>
          </p:cNvSpPr>
          <p:nvPr/>
        </p:nvSpPr>
        <p:spPr bwMode="auto">
          <a:xfrm rot="-1330041">
            <a:off x="2795588" y="3435350"/>
            <a:ext cx="1131887" cy="3365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rgbClr val="00FF00"/>
                </a:solidFill>
              </a:rPr>
              <a:t>orientation</a:t>
            </a:r>
          </a:p>
        </p:txBody>
      </p:sp>
      <p:sp>
        <p:nvSpPr>
          <p:cNvPr id="30726" name="Line 8"/>
          <p:cNvSpPr>
            <a:spLocks noChangeShapeType="1"/>
          </p:cNvSpPr>
          <p:nvPr/>
        </p:nvSpPr>
        <p:spPr bwMode="auto">
          <a:xfrm>
            <a:off x="4779963" y="2574925"/>
            <a:ext cx="0" cy="9413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7" name="Line 9"/>
          <p:cNvSpPr>
            <a:spLocks noChangeShapeType="1"/>
          </p:cNvSpPr>
          <p:nvPr/>
        </p:nvSpPr>
        <p:spPr bwMode="auto">
          <a:xfrm rot="-5400000">
            <a:off x="5334001" y="1955800"/>
            <a:ext cx="0" cy="9683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Text Box 10"/>
          <p:cNvSpPr txBox="1">
            <a:spLocks noChangeArrowheads="1"/>
          </p:cNvSpPr>
          <p:nvPr/>
        </p:nvSpPr>
        <p:spPr bwMode="auto">
          <a:xfrm>
            <a:off x="4629150" y="3462338"/>
            <a:ext cx="2889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2500" i="1">
                <a:solidFill>
                  <a:srgbClr val="FF0000"/>
                </a:solidFill>
                <a:latin typeface="Times New Roman" pitchFamily="18" charset="0"/>
              </a:rPr>
              <a:t>r</a:t>
            </a:r>
          </a:p>
        </p:txBody>
      </p:sp>
      <p:sp>
        <p:nvSpPr>
          <p:cNvPr id="30729" name="Text Box 11"/>
          <p:cNvSpPr txBox="1">
            <a:spLocks noChangeArrowheads="1"/>
          </p:cNvSpPr>
          <p:nvPr/>
        </p:nvSpPr>
        <p:spPr bwMode="auto">
          <a:xfrm>
            <a:off x="5822950" y="2171700"/>
            <a:ext cx="3063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2500" i="1">
                <a:solidFill>
                  <a:srgbClr val="FF0000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30730" name="Line 12"/>
          <p:cNvSpPr>
            <a:spLocks noChangeShapeType="1"/>
          </p:cNvSpPr>
          <p:nvPr/>
        </p:nvSpPr>
        <p:spPr bwMode="auto">
          <a:xfrm>
            <a:off x="831850" y="2574925"/>
            <a:ext cx="0" cy="9413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3"/>
          <p:cNvSpPr>
            <a:spLocks noChangeShapeType="1"/>
          </p:cNvSpPr>
          <p:nvPr/>
        </p:nvSpPr>
        <p:spPr bwMode="auto">
          <a:xfrm rot="-5400000">
            <a:off x="1385094" y="1955007"/>
            <a:ext cx="0" cy="9699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Text Box 14"/>
          <p:cNvSpPr txBox="1">
            <a:spLocks noChangeArrowheads="1"/>
          </p:cNvSpPr>
          <p:nvPr/>
        </p:nvSpPr>
        <p:spPr bwMode="auto">
          <a:xfrm>
            <a:off x="681038" y="3462338"/>
            <a:ext cx="2889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2500" i="1">
                <a:solidFill>
                  <a:srgbClr val="FF0000"/>
                </a:solidFill>
                <a:latin typeface="Times New Roman" pitchFamily="18" charset="0"/>
              </a:rPr>
              <a:t>r</a:t>
            </a:r>
          </a:p>
        </p:txBody>
      </p:sp>
      <p:sp>
        <p:nvSpPr>
          <p:cNvPr id="30733" name="Text Box 15"/>
          <p:cNvSpPr txBox="1">
            <a:spLocks noChangeArrowheads="1"/>
          </p:cNvSpPr>
          <p:nvPr/>
        </p:nvSpPr>
        <p:spPr bwMode="auto">
          <a:xfrm>
            <a:off x="1874838" y="2171700"/>
            <a:ext cx="306387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2500" i="1">
                <a:solidFill>
                  <a:srgbClr val="FF0000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T-freq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1"/>
          <a:stretch>
            <a:fillRect/>
          </a:stretch>
        </p:blipFill>
        <p:spPr bwMode="auto">
          <a:xfrm>
            <a:off x="457200" y="2057400"/>
            <a:ext cx="548640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028700"/>
            <a:ext cx="8305800" cy="723900"/>
          </a:xfrm>
        </p:spPr>
        <p:txBody>
          <a:bodyPr/>
          <a:lstStyle/>
          <a:p>
            <a:r>
              <a:rPr lang="en-US" sz="3600" smtClean="0"/>
              <a:t>The Value of a Fourier Coefficient 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7F0CAB6-FB9D-4CA4-B2E0-C9AB53F6BB7F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308725" y="1922463"/>
            <a:ext cx="2073275" cy="13112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Comic Sans MS" pitchFamily="66" charset="0"/>
              </a:rPr>
              <a:t>… is a complex number with a real part and an imaginary part.</a:t>
            </a:r>
          </a:p>
        </p:txBody>
      </p:sp>
      <p:sp>
        <p:nvSpPr>
          <p:cNvPr id="31749" name="Freeform 5"/>
          <p:cNvSpPr>
            <a:spLocks/>
          </p:cNvSpPr>
          <p:nvPr/>
        </p:nvSpPr>
        <p:spPr bwMode="auto">
          <a:xfrm>
            <a:off x="3352800" y="2197100"/>
            <a:ext cx="3124200" cy="469900"/>
          </a:xfrm>
          <a:custGeom>
            <a:avLst/>
            <a:gdLst>
              <a:gd name="T0" fmla="*/ 2147483647 w 1968"/>
              <a:gd name="T1" fmla="*/ 2147483647 h 296"/>
              <a:gd name="T2" fmla="*/ 2147483647 w 1968"/>
              <a:gd name="T3" fmla="*/ 2147483647 h 296"/>
              <a:gd name="T4" fmla="*/ 0 w 1968"/>
              <a:gd name="T5" fmla="*/ 2147483647 h 2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68" h="296">
                <a:moveTo>
                  <a:pt x="1968" y="296"/>
                </a:moveTo>
                <a:cubicBezTo>
                  <a:pt x="1748" y="156"/>
                  <a:pt x="1528" y="16"/>
                  <a:pt x="1200" y="8"/>
                </a:cubicBezTo>
                <a:cubicBezTo>
                  <a:pt x="872" y="0"/>
                  <a:pt x="168" y="208"/>
                  <a:pt x="0" y="248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Freeform 6"/>
          <p:cNvSpPr>
            <a:spLocks/>
          </p:cNvSpPr>
          <p:nvPr/>
        </p:nvSpPr>
        <p:spPr bwMode="auto">
          <a:xfrm>
            <a:off x="5867400" y="3200400"/>
            <a:ext cx="1143000" cy="685800"/>
          </a:xfrm>
          <a:custGeom>
            <a:avLst/>
            <a:gdLst>
              <a:gd name="T0" fmla="*/ 2147483647 w 720"/>
              <a:gd name="T1" fmla="*/ 0 h 528"/>
              <a:gd name="T2" fmla="*/ 2147483647 w 720"/>
              <a:gd name="T3" fmla="*/ 2147483647 h 528"/>
              <a:gd name="T4" fmla="*/ 0 w 720"/>
              <a:gd name="T5" fmla="*/ 2147483647 h 5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528">
                <a:moveTo>
                  <a:pt x="720" y="0"/>
                </a:moveTo>
                <a:cubicBezTo>
                  <a:pt x="636" y="100"/>
                  <a:pt x="552" y="200"/>
                  <a:pt x="432" y="288"/>
                </a:cubicBezTo>
                <a:cubicBezTo>
                  <a:pt x="312" y="376"/>
                  <a:pt x="56" y="488"/>
                  <a:pt x="0" y="528"/>
                </a:cubicBezTo>
              </a:path>
            </a:pathLst>
          </a:custGeom>
          <a:noFill/>
          <a:ln w="19050" cap="flat" cmpd="sng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Freeform 7"/>
          <p:cNvSpPr>
            <a:spLocks/>
          </p:cNvSpPr>
          <p:nvPr/>
        </p:nvSpPr>
        <p:spPr bwMode="auto">
          <a:xfrm rot="672726">
            <a:off x="3276600" y="4343400"/>
            <a:ext cx="533400" cy="88900"/>
          </a:xfrm>
          <a:custGeom>
            <a:avLst/>
            <a:gdLst>
              <a:gd name="T0" fmla="*/ 2147483647 w 336"/>
              <a:gd name="T1" fmla="*/ 0 h 56"/>
              <a:gd name="T2" fmla="*/ 2147483647 w 336"/>
              <a:gd name="T3" fmla="*/ 2147483647 h 56"/>
              <a:gd name="T4" fmla="*/ 0 w 336"/>
              <a:gd name="T5" fmla="*/ 2147483647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6" h="56">
                <a:moveTo>
                  <a:pt x="336" y="0"/>
                </a:moveTo>
                <a:cubicBezTo>
                  <a:pt x="292" y="20"/>
                  <a:pt x="248" y="40"/>
                  <a:pt x="192" y="48"/>
                </a:cubicBezTo>
                <a:cubicBezTo>
                  <a:pt x="136" y="56"/>
                  <a:pt x="68" y="52"/>
                  <a:pt x="0" y="48"/>
                </a:cubicBezTo>
              </a:path>
            </a:pathLst>
          </a:custGeom>
          <a:noFill/>
          <a:ln w="19050" cap="flat" cmpd="sng">
            <a:solidFill>
              <a:srgbClr val="33CC33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2" name="Freeform 8"/>
          <p:cNvSpPr>
            <a:spLocks/>
          </p:cNvSpPr>
          <p:nvPr/>
        </p:nvSpPr>
        <p:spPr bwMode="auto">
          <a:xfrm>
            <a:off x="6267450" y="2549525"/>
            <a:ext cx="663575" cy="396875"/>
          </a:xfrm>
          <a:custGeom>
            <a:avLst/>
            <a:gdLst>
              <a:gd name="T0" fmla="*/ 2147483647 w 418"/>
              <a:gd name="T1" fmla="*/ 2147483647 h 250"/>
              <a:gd name="T2" fmla="*/ 2147483647 w 418"/>
              <a:gd name="T3" fmla="*/ 2147483647 h 250"/>
              <a:gd name="T4" fmla="*/ 2147483647 w 418"/>
              <a:gd name="T5" fmla="*/ 2147483647 h 250"/>
              <a:gd name="T6" fmla="*/ 2147483647 w 418"/>
              <a:gd name="T7" fmla="*/ 2147483647 h 250"/>
              <a:gd name="T8" fmla="*/ 2147483647 w 418"/>
              <a:gd name="T9" fmla="*/ 2147483647 h 250"/>
              <a:gd name="T10" fmla="*/ 2147483647 w 418"/>
              <a:gd name="T11" fmla="*/ 2147483647 h 250"/>
              <a:gd name="T12" fmla="*/ 2147483647 w 418"/>
              <a:gd name="T13" fmla="*/ 2147483647 h 250"/>
              <a:gd name="T14" fmla="*/ 2147483647 w 418"/>
              <a:gd name="T15" fmla="*/ 2147483647 h 250"/>
              <a:gd name="T16" fmla="*/ 2147483647 w 418"/>
              <a:gd name="T17" fmla="*/ 2147483647 h 250"/>
              <a:gd name="T18" fmla="*/ 2147483647 w 418"/>
              <a:gd name="T19" fmla="*/ 2147483647 h 250"/>
              <a:gd name="T20" fmla="*/ 2147483647 w 418"/>
              <a:gd name="T21" fmla="*/ 2147483647 h 2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18" h="250">
                <a:moveTo>
                  <a:pt x="137" y="63"/>
                </a:moveTo>
                <a:cubicBezTo>
                  <a:pt x="180" y="0"/>
                  <a:pt x="198" y="10"/>
                  <a:pt x="281" y="5"/>
                </a:cubicBezTo>
                <a:cubicBezTo>
                  <a:pt x="322" y="0"/>
                  <a:pt x="349" y="1"/>
                  <a:pt x="388" y="10"/>
                </a:cubicBezTo>
                <a:cubicBezTo>
                  <a:pt x="405" y="27"/>
                  <a:pt x="407" y="36"/>
                  <a:pt x="415" y="58"/>
                </a:cubicBezTo>
                <a:cubicBezTo>
                  <a:pt x="411" y="109"/>
                  <a:pt x="418" y="129"/>
                  <a:pt x="393" y="165"/>
                </a:cubicBezTo>
                <a:cubicBezTo>
                  <a:pt x="380" y="208"/>
                  <a:pt x="338" y="237"/>
                  <a:pt x="297" y="250"/>
                </a:cubicBezTo>
                <a:cubicBezTo>
                  <a:pt x="249" y="248"/>
                  <a:pt x="201" y="248"/>
                  <a:pt x="153" y="245"/>
                </a:cubicBezTo>
                <a:cubicBezTo>
                  <a:pt x="131" y="244"/>
                  <a:pt x="89" y="229"/>
                  <a:pt x="89" y="229"/>
                </a:cubicBezTo>
                <a:cubicBezTo>
                  <a:pt x="73" y="218"/>
                  <a:pt x="59" y="214"/>
                  <a:pt x="41" y="207"/>
                </a:cubicBezTo>
                <a:cubicBezTo>
                  <a:pt x="17" y="183"/>
                  <a:pt x="0" y="171"/>
                  <a:pt x="36" y="149"/>
                </a:cubicBezTo>
                <a:cubicBezTo>
                  <a:pt x="43" y="126"/>
                  <a:pt x="66" y="123"/>
                  <a:pt x="79" y="101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3" name="Freeform 9"/>
          <p:cNvSpPr>
            <a:spLocks/>
          </p:cNvSpPr>
          <p:nvPr/>
        </p:nvSpPr>
        <p:spPr bwMode="auto">
          <a:xfrm>
            <a:off x="6307138" y="2855913"/>
            <a:ext cx="1228725" cy="466725"/>
          </a:xfrm>
          <a:custGeom>
            <a:avLst/>
            <a:gdLst>
              <a:gd name="T0" fmla="*/ 2147483647 w 774"/>
              <a:gd name="T1" fmla="*/ 2147483647 h 294"/>
              <a:gd name="T2" fmla="*/ 2147483647 w 774"/>
              <a:gd name="T3" fmla="*/ 2147483647 h 294"/>
              <a:gd name="T4" fmla="*/ 2147483647 w 774"/>
              <a:gd name="T5" fmla="*/ 2147483647 h 294"/>
              <a:gd name="T6" fmla="*/ 2147483647 w 774"/>
              <a:gd name="T7" fmla="*/ 2147483647 h 294"/>
              <a:gd name="T8" fmla="*/ 2147483647 w 774"/>
              <a:gd name="T9" fmla="*/ 2147483647 h 294"/>
              <a:gd name="T10" fmla="*/ 2147483647 w 774"/>
              <a:gd name="T11" fmla="*/ 2147483647 h 294"/>
              <a:gd name="T12" fmla="*/ 2147483647 w 774"/>
              <a:gd name="T13" fmla="*/ 2147483647 h 294"/>
              <a:gd name="T14" fmla="*/ 0 w 774"/>
              <a:gd name="T15" fmla="*/ 2147483647 h 294"/>
              <a:gd name="T16" fmla="*/ 2147483647 w 774"/>
              <a:gd name="T17" fmla="*/ 2147483647 h 294"/>
              <a:gd name="T18" fmla="*/ 2147483647 w 774"/>
              <a:gd name="T19" fmla="*/ 2147483647 h 2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74" h="294">
                <a:moveTo>
                  <a:pt x="443" y="217"/>
                </a:moveTo>
                <a:cubicBezTo>
                  <a:pt x="547" y="233"/>
                  <a:pt x="699" y="294"/>
                  <a:pt x="763" y="201"/>
                </a:cubicBezTo>
                <a:cubicBezTo>
                  <a:pt x="774" y="166"/>
                  <a:pt x="773" y="89"/>
                  <a:pt x="742" y="57"/>
                </a:cubicBezTo>
                <a:cubicBezTo>
                  <a:pt x="730" y="44"/>
                  <a:pt x="665" y="20"/>
                  <a:pt x="646" y="20"/>
                </a:cubicBezTo>
                <a:cubicBezTo>
                  <a:pt x="488" y="18"/>
                  <a:pt x="329" y="16"/>
                  <a:pt x="171" y="14"/>
                </a:cubicBezTo>
                <a:cubicBezTo>
                  <a:pt x="130" y="10"/>
                  <a:pt x="85" y="0"/>
                  <a:pt x="48" y="25"/>
                </a:cubicBezTo>
                <a:cubicBezTo>
                  <a:pt x="34" y="47"/>
                  <a:pt x="25" y="68"/>
                  <a:pt x="11" y="89"/>
                </a:cubicBezTo>
                <a:cubicBezTo>
                  <a:pt x="8" y="100"/>
                  <a:pt x="0" y="110"/>
                  <a:pt x="0" y="121"/>
                </a:cubicBezTo>
                <a:cubicBezTo>
                  <a:pt x="0" y="227"/>
                  <a:pt x="126" y="225"/>
                  <a:pt x="203" y="233"/>
                </a:cubicBezTo>
                <a:cubicBezTo>
                  <a:pt x="358" y="229"/>
                  <a:pt x="345" y="230"/>
                  <a:pt x="443" y="217"/>
                </a:cubicBezTo>
                <a:close/>
              </a:path>
            </a:pathLst>
          </a:custGeom>
          <a:noFill/>
          <a:ln w="19050" cap="flat" cmpd="sng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6172200" y="3581400"/>
            <a:ext cx="2378075" cy="13112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If you represent that number as a magnitude, </a:t>
            </a:r>
            <a:r>
              <a:rPr lang="en-US" sz="2000" i="1" dirty="0">
                <a:solidFill>
                  <a:schemeClr val="tx1"/>
                </a:solidFill>
                <a:latin typeface="Times New Roman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, and a phase, </a:t>
            </a:r>
            <a:r>
              <a:rPr lang="en-US" sz="2000" dirty="0" smtClean="0">
                <a:solidFill>
                  <a:schemeClr val="tx1"/>
                </a:solidFill>
                <a:latin typeface="Symbol" pitchFamily="18" charset="2"/>
                <a:sym typeface="Symbol"/>
              </a:rPr>
              <a:t></a:t>
            </a:r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4038600" y="5105400"/>
            <a:ext cx="4283075" cy="10064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..these represent the amplitude and offset of </a:t>
            </a:r>
            <a:r>
              <a:rPr lang="en-US" sz="2000" b="1" dirty="0">
                <a:solidFill>
                  <a:schemeClr val="tx1"/>
                </a:solidFill>
                <a:latin typeface="Comic Sans MS" pitchFamily="66" charset="0"/>
              </a:rPr>
              <a:t>the</a:t>
            </a: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 sinusoid with frequency </a:t>
            </a:r>
            <a:r>
              <a:rPr lang="en-US" sz="2000" dirty="0" smtClean="0">
                <a:solidFill>
                  <a:schemeClr val="tx1"/>
                </a:solidFill>
                <a:latin typeface="Symbol" pitchFamily="18" charset="2"/>
                <a:sym typeface="Symbol"/>
              </a:rPr>
              <a:t></a:t>
            </a:r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and direction </a:t>
            </a:r>
            <a:r>
              <a:rPr lang="en-US" sz="2000" dirty="0" smtClean="0">
                <a:solidFill>
                  <a:schemeClr val="tx1"/>
                </a:solidFill>
                <a:latin typeface="Symbol" pitchFamily="18" charset="2"/>
                <a:sym typeface="Symbol"/>
              </a:rPr>
              <a:t></a:t>
            </a:r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756" name="Freeform 12"/>
          <p:cNvSpPr>
            <a:spLocks/>
          </p:cNvSpPr>
          <p:nvPr/>
        </p:nvSpPr>
        <p:spPr bwMode="auto">
          <a:xfrm>
            <a:off x="3352800" y="3429000"/>
            <a:ext cx="1066800" cy="762000"/>
          </a:xfrm>
          <a:custGeom>
            <a:avLst/>
            <a:gdLst>
              <a:gd name="T0" fmla="*/ 0 w 672"/>
              <a:gd name="T1" fmla="*/ 2147483647 h 480"/>
              <a:gd name="T2" fmla="*/ 2147483647 w 672"/>
              <a:gd name="T3" fmla="*/ 2147483647 h 480"/>
              <a:gd name="T4" fmla="*/ 2147483647 w 672"/>
              <a:gd name="T5" fmla="*/ 0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2" h="480">
                <a:moveTo>
                  <a:pt x="0" y="480"/>
                </a:moveTo>
                <a:cubicBezTo>
                  <a:pt x="184" y="424"/>
                  <a:pt x="368" y="368"/>
                  <a:pt x="480" y="288"/>
                </a:cubicBezTo>
                <a:cubicBezTo>
                  <a:pt x="592" y="208"/>
                  <a:pt x="632" y="104"/>
                  <a:pt x="672" y="0"/>
                </a:cubicBezTo>
              </a:path>
            </a:pathLst>
          </a:custGeom>
          <a:noFill/>
          <a:ln w="19050" cap="flat" cmpd="sng">
            <a:solidFill>
              <a:srgbClr val="99FF99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7" name="Freeform 13"/>
          <p:cNvSpPr>
            <a:spLocks/>
          </p:cNvSpPr>
          <p:nvPr/>
        </p:nvSpPr>
        <p:spPr bwMode="auto">
          <a:xfrm>
            <a:off x="3352800" y="2819400"/>
            <a:ext cx="1447800" cy="1828800"/>
          </a:xfrm>
          <a:custGeom>
            <a:avLst/>
            <a:gdLst>
              <a:gd name="T0" fmla="*/ 0 w 912"/>
              <a:gd name="T1" fmla="*/ 0 h 1152"/>
              <a:gd name="T2" fmla="*/ 2147483647 w 912"/>
              <a:gd name="T3" fmla="*/ 2147483647 h 1152"/>
              <a:gd name="T4" fmla="*/ 2147483647 w 912"/>
              <a:gd name="T5" fmla="*/ 2147483647 h 115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12" h="1152">
                <a:moveTo>
                  <a:pt x="0" y="0"/>
                </a:moveTo>
                <a:cubicBezTo>
                  <a:pt x="140" y="432"/>
                  <a:pt x="280" y="864"/>
                  <a:pt x="432" y="1008"/>
                </a:cubicBezTo>
                <a:cubicBezTo>
                  <a:pt x="584" y="1152"/>
                  <a:pt x="748" y="1008"/>
                  <a:pt x="912" y="864"/>
                </a:cubicBezTo>
              </a:path>
            </a:pathLst>
          </a:custGeom>
          <a:noFill/>
          <a:ln w="19050" cap="flat" cmpd="sng">
            <a:solidFill>
              <a:srgbClr val="FF9999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6400800" cy="4724400"/>
          </a:xfrm>
        </p:spPr>
        <p:txBody>
          <a:bodyPr/>
          <a:lstStyle/>
          <a:p>
            <a:pPr marL="409575" indent="-409575" defTabSz="820738">
              <a:lnSpc>
                <a:spcPct val="90000"/>
              </a:lnSpc>
              <a:buSzPct val="75000"/>
              <a:buFont typeface="Monotype Sorts" pitchFamily="2" charset="2"/>
              <a:buNone/>
            </a:pPr>
            <a:r>
              <a:rPr lang="en-US" sz="2200" smtClean="0"/>
              <a:t>  1.	  </a:t>
            </a:r>
            <a:r>
              <a:rPr lang="en-US" sz="2500" smtClean="0"/>
              <a:t>Image formation</a:t>
            </a:r>
          </a:p>
          <a:p>
            <a:pPr marL="409575" indent="-409575" defTabSz="820738">
              <a:lnSpc>
                <a:spcPct val="90000"/>
              </a:lnSpc>
              <a:buSzPct val="75000"/>
              <a:buFont typeface="Monotype Sorts" pitchFamily="2" charset="2"/>
              <a:buNone/>
            </a:pPr>
            <a:r>
              <a:rPr lang="en-US" sz="2200" smtClean="0"/>
              <a:t>  2.</a:t>
            </a:r>
            <a:r>
              <a:rPr lang="en-US" sz="2500" smtClean="0"/>
              <a:t>  Point processing and equalization</a:t>
            </a:r>
          </a:p>
          <a:p>
            <a:pPr marL="409575" indent="-409575" defTabSz="820738">
              <a:lnSpc>
                <a:spcPct val="90000"/>
              </a:lnSpc>
              <a:buSzPct val="75000"/>
              <a:buFont typeface="Monotype Sorts" pitchFamily="2" charset="2"/>
              <a:buNone/>
            </a:pPr>
            <a:r>
              <a:rPr lang="en-US" sz="2200" smtClean="0"/>
              <a:t>  3.</a:t>
            </a:r>
            <a:r>
              <a:rPr lang="en-US" sz="2500" smtClean="0"/>
              <a:t>  Color correction</a:t>
            </a:r>
          </a:p>
          <a:p>
            <a:pPr marL="409575" indent="-409575" defTabSz="820738">
              <a:lnSpc>
                <a:spcPct val="90000"/>
              </a:lnSpc>
              <a:buSzPct val="75000"/>
              <a:buFont typeface="Monotype Sorts" pitchFamily="2" charset="2"/>
              <a:buNone/>
            </a:pPr>
            <a:r>
              <a:rPr lang="en-US" sz="2200" smtClean="0"/>
              <a:t>  4.</a:t>
            </a:r>
            <a:r>
              <a:rPr lang="en-US" sz="2500" smtClean="0"/>
              <a:t>  The Fourier transform</a:t>
            </a:r>
          </a:p>
          <a:p>
            <a:pPr marL="409575" indent="-409575" defTabSz="820738">
              <a:lnSpc>
                <a:spcPct val="90000"/>
              </a:lnSpc>
              <a:buSzPct val="75000"/>
              <a:buFont typeface="Monotype Sorts" pitchFamily="2" charset="2"/>
              <a:buNone/>
            </a:pPr>
            <a:r>
              <a:rPr lang="en-US" sz="2200" smtClean="0"/>
              <a:t>  5.</a:t>
            </a:r>
            <a:r>
              <a:rPr lang="en-US" sz="2500" smtClean="0"/>
              <a:t>  Convolution</a:t>
            </a:r>
          </a:p>
          <a:p>
            <a:pPr marL="409575" indent="-409575" defTabSz="820738">
              <a:lnSpc>
                <a:spcPct val="90000"/>
              </a:lnSpc>
              <a:buSzPct val="75000"/>
              <a:buFont typeface="Monotype Sorts" pitchFamily="2" charset="2"/>
              <a:buNone/>
            </a:pPr>
            <a:r>
              <a:rPr lang="en-US" sz="2200" smtClean="0"/>
              <a:t>  6.</a:t>
            </a:r>
            <a:r>
              <a:rPr lang="en-US" sz="2500" smtClean="0"/>
              <a:t>  Image sampling, warping, and stitching</a:t>
            </a:r>
          </a:p>
          <a:p>
            <a:pPr marL="409575" indent="-409575" defTabSz="820738">
              <a:lnSpc>
                <a:spcPct val="90000"/>
              </a:lnSpc>
              <a:buSzPct val="75000"/>
              <a:buFont typeface="Monotype Sorts" pitchFamily="2" charset="2"/>
              <a:buNone/>
            </a:pPr>
            <a:r>
              <a:rPr lang="en-US" sz="2200" smtClean="0"/>
              <a:t>  7.</a:t>
            </a:r>
            <a:r>
              <a:rPr lang="en-US" sz="2500" smtClean="0"/>
              <a:t>  Spatial filtering</a:t>
            </a:r>
          </a:p>
          <a:p>
            <a:pPr marL="409575" indent="-409575" defTabSz="820738">
              <a:lnSpc>
                <a:spcPct val="90000"/>
              </a:lnSpc>
              <a:buSzPct val="75000"/>
              <a:buFont typeface="Monotype Sorts" pitchFamily="2" charset="2"/>
              <a:buNone/>
            </a:pPr>
            <a:r>
              <a:rPr lang="en-US" sz="2200" smtClean="0"/>
              <a:t>  8.</a:t>
            </a:r>
            <a:r>
              <a:rPr lang="en-US" sz="2500" smtClean="0"/>
              <a:t>  Noise reduction</a:t>
            </a:r>
          </a:p>
          <a:p>
            <a:pPr marL="409575" indent="-409575" defTabSz="820738">
              <a:lnSpc>
                <a:spcPct val="90000"/>
              </a:lnSpc>
              <a:buSzPct val="75000"/>
              <a:buFont typeface="Monotype Sorts" pitchFamily="2" charset="2"/>
              <a:buNone/>
            </a:pPr>
            <a:r>
              <a:rPr lang="en-US" sz="2200" smtClean="0"/>
              <a:t>  9.</a:t>
            </a:r>
            <a:r>
              <a:rPr lang="en-US" sz="2500" smtClean="0"/>
              <a:t>  Mathematical morphology</a:t>
            </a:r>
          </a:p>
          <a:p>
            <a:pPr marL="409575" indent="-409575" defTabSz="820738">
              <a:lnSpc>
                <a:spcPct val="90000"/>
              </a:lnSpc>
              <a:buSzPct val="75000"/>
              <a:buFont typeface="Monotype Sorts" pitchFamily="2" charset="2"/>
              <a:buNone/>
            </a:pPr>
            <a:r>
              <a:rPr lang="en-US" sz="2200" smtClean="0"/>
              <a:t>10.</a:t>
            </a:r>
            <a:r>
              <a:rPr lang="en-US" sz="2500" smtClean="0"/>
              <a:t>  High dynamic range imaging</a:t>
            </a:r>
          </a:p>
          <a:p>
            <a:pPr marL="409575" indent="-409575" defTabSz="820738">
              <a:lnSpc>
                <a:spcPct val="90000"/>
              </a:lnSpc>
              <a:buSzPct val="75000"/>
              <a:buFont typeface="Monotype Sorts" pitchFamily="2" charset="2"/>
              <a:buNone/>
            </a:pPr>
            <a:r>
              <a:rPr lang="en-US" sz="2200" smtClean="0"/>
              <a:t>11.</a:t>
            </a:r>
            <a:r>
              <a:rPr lang="en-US" sz="2500" smtClean="0"/>
              <a:t> 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84A67E9-3F42-4550-9C61-5D9A1B268DAE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661988" y="1066800"/>
            <a:ext cx="1700212" cy="739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2000" tIns="46000" rIns="92000" bIns="46000" anchor="ctr"/>
          <a:lstStyle/>
          <a:p>
            <a:r>
              <a:rPr lang="en-US" sz="4000">
                <a:latin typeface="Times New Roman" pitchFamily="18" charset="0"/>
              </a:rPr>
              <a:t>Topics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T-freq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1"/>
          <a:stretch>
            <a:fillRect/>
          </a:stretch>
        </p:blipFill>
        <p:spPr bwMode="auto">
          <a:xfrm>
            <a:off x="457200" y="2082800"/>
            <a:ext cx="4397375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028700"/>
            <a:ext cx="8458200" cy="723900"/>
          </a:xfrm>
        </p:spPr>
        <p:txBody>
          <a:bodyPr/>
          <a:lstStyle/>
          <a:p>
            <a:r>
              <a:rPr lang="en-US" sz="3600" smtClean="0"/>
              <a:t>The Sinusoid from the Fourier Coeff. at (</a:t>
            </a:r>
            <a:r>
              <a:rPr lang="en-US" sz="3600" i="1" smtClean="0"/>
              <a:t>u</a:t>
            </a:r>
            <a:r>
              <a:rPr lang="en-US" sz="3600" smtClean="0"/>
              <a:t>,</a:t>
            </a:r>
            <a:r>
              <a:rPr lang="en-US" sz="3600" i="1" smtClean="0"/>
              <a:t>v</a:t>
            </a:r>
            <a:r>
              <a:rPr lang="en-US" sz="3600" smtClean="0"/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1A72506-103F-45A9-B450-5F5A5C386130}" type="slidenum">
              <a:rPr lang="en-US"/>
              <a:pPr>
                <a:defRPr/>
              </a:pPr>
              <a:t>30</a:t>
            </a:fld>
            <a:endParaRPr lang="en-US"/>
          </a:p>
        </p:txBody>
      </p:sp>
      <p:pic>
        <p:nvPicPr>
          <p:cNvPr id="32772" name="Picture 4" descr="grating annot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17688"/>
            <a:ext cx="4086225" cy="3287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6" name="Text Box 10"/>
          <p:cNvSpPr txBox="1">
            <a:spLocks noChangeArrowheads="1"/>
          </p:cNvSpPr>
          <p:nvPr/>
        </p:nvSpPr>
        <p:spPr bwMode="auto">
          <a:xfrm>
            <a:off x="3657600" y="5334000"/>
            <a:ext cx="4848225" cy="9239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354" tIns="45678" rIns="91354" bIns="4567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Comic Sans MS" pitchFamily="66" charset="0"/>
              </a:rPr>
              <a:t>Here is the same coefficient plotted as magnitude, </a:t>
            </a:r>
            <a:r>
              <a:rPr lang="en-US" sz="1800" i="1" dirty="0">
                <a:solidFill>
                  <a:schemeClr val="tx1"/>
                </a:solidFill>
                <a:latin typeface="Times New Roman" pitchFamily="18" charset="0"/>
              </a:rPr>
              <a:t>A</a:t>
            </a:r>
            <a:r>
              <a:rPr lang="en-US" sz="1800" dirty="0">
                <a:solidFill>
                  <a:schemeClr val="tx1"/>
                </a:solidFill>
                <a:latin typeface="Comic Sans MS" pitchFamily="66" charset="0"/>
              </a:rPr>
              <a:t>, and a phase, </a:t>
            </a:r>
            <a:r>
              <a:rPr lang="en-US" sz="1800" dirty="0" smtClean="0">
                <a:solidFill>
                  <a:schemeClr val="tx1"/>
                </a:solidFill>
                <a:latin typeface="Symbol" pitchFamily="18" charset="2"/>
                <a:sym typeface="Symbol"/>
              </a:rPr>
              <a:t></a:t>
            </a:r>
            <a:r>
              <a:rPr lang="en-US" sz="18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Comic Sans MS" pitchFamily="66" charset="0"/>
              </a:rPr>
              <a:t>and displayed in the space domain as a sinusoid.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3" descr="trains-51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r="7031"/>
          <a:stretch>
            <a:fillRect/>
          </a:stretch>
        </p:blipFill>
        <p:spPr bwMode="auto">
          <a:xfrm>
            <a:off x="304800" y="2286000"/>
            <a:ext cx="2700338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2" descr="trains-512-FFT-PS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r="7765"/>
          <a:stretch>
            <a:fillRect/>
          </a:stretch>
        </p:blipFill>
        <p:spPr bwMode="auto">
          <a:xfrm>
            <a:off x="3197225" y="2286000"/>
            <a:ext cx="2700338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3" descr="trains-512-FFT-Ph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r="7765"/>
          <a:stretch>
            <a:fillRect/>
          </a:stretch>
        </p:blipFill>
        <p:spPr bwMode="auto">
          <a:xfrm>
            <a:off x="6048375" y="2286000"/>
            <a:ext cx="2700338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6"/>
          <p:cNvSpPr txBox="1">
            <a:spLocks noChangeArrowheads="1"/>
          </p:cNvSpPr>
          <p:nvPr/>
        </p:nvSpPr>
        <p:spPr bwMode="auto">
          <a:xfrm>
            <a:off x="1535113" y="55626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i="1">
                <a:solidFill>
                  <a:schemeClr val="tx1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105275" y="5562600"/>
            <a:ext cx="879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</a:rPr>
              <a:t>|</a:t>
            </a:r>
            <a:r>
              <a:rPr lang="en-US" sz="2400" dirty="0">
                <a:solidFill>
                  <a:schemeClr val="tx1"/>
                </a:solidFill>
                <a:latin typeface="French Script MT" pitchFamily="66" charset="0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</a:rPr>
              <a:t>{</a:t>
            </a:r>
            <a:r>
              <a:rPr lang="en-US" sz="2400" i="1" dirty="0">
                <a:solidFill>
                  <a:schemeClr val="tx1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</a:rPr>
              <a:t>}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</a:rPr>
              <a:t>|</a:t>
            </a:r>
          </a:p>
        </p:txBody>
      </p:sp>
      <p:sp>
        <p:nvSpPr>
          <p:cNvPr id="33799" name="Text Box 8"/>
          <p:cNvSpPr txBox="1">
            <a:spLocks noChangeArrowheads="1"/>
          </p:cNvSpPr>
          <p:nvPr/>
        </p:nvSpPr>
        <p:spPr bwMode="auto">
          <a:xfrm>
            <a:off x="6799263" y="5554663"/>
            <a:ext cx="1182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Symbol" pitchFamily="18" charset="2"/>
              </a:rPr>
              <a:t>Ð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French Script MT" pitchFamily="66" charset="0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</a:rPr>
              <a:t>{</a:t>
            </a:r>
            <a:r>
              <a:rPr lang="en-US" sz="2400" i="1" dirty="0">
                <a:solidFill>
                  <a:schemeClr val="tx1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</a:rPr>
              <a:t>}]</a:t>
            </a:r>
          </a:p>
        </p:txBody>
      </p:sp>
      <p:sp>
        <p:nvSpPr>
          <p:cNvPr id="33800" name="Rectangle 10"/>
          <p:cNvSpPr>
            <a:spLocks noGrp="1" noChangeArrowheads="1"/>
          </p:cNvSpPr>
          <p:nvPr>
            <p:ph type="title"/>
          </p:nvPr>
        </p:nvSpPr>
        <p:spPr>
          <a:xfrm>
            <a:off x="484188" y="1181100"/>
            <a:ext cx="8105775" cy="723900"/>
          </a:xfrm>
          <a:noFill/>
        </p:spPr>
        <p:txBody>
          <a:bodyPr lIns="92000" tIns="46000" rIns="92000" bIns="46000"/>
          <a:lstStyle/>
          <a:p>
            <a:pPr algn="ctr"/>
            <a:r>
              <a:rPr lang="en-US" smtClean="0"/>
              <a:t>The Fourier Transform of an 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3B04AEF-8658-4673-B156-963958ADF371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33801" name="Text Box 11"/>
          <p:cNvSpPr txBox="1">
            <a:spLocks noChangeArrowheads="1"/>
          </p:cNvSpPr>
          <p:nvPr/>
        </p:nvSpPr>
        <p:spPr bwMode="auto">
          <a:xfrm>
            <a:off x="3255963" y="4908550"/>
            <a:ext cx="1646237" cy="4635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03" tIns="41000" rIns="82003" bIns="4100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500">
                <a:solidFill>
                  <a:srgbClr val="FF0000"/>
                </a:solidFill>
              </a:rPr>
              <a:t>magnitude</a:t>
            </a:r>
          </a:p>
        </p:txBody>
      </p:sp>
      <p:sp>
        <p:nvSpPr>
          <p:cNvPr id="33802" name="Text Box 12"/>
          <p:cNvSpPr txBox="1">
            <a:spLocks noChangeArrowheads="1"/>
          </p:cNvSpPr>
          <p:nvPr/>
        </p:nvSpPr>
        <p:spPr bwMode="auto">
          <a:xfrm>
            <a:off x="6116638" y="4921250"/>
            <a:ext cx="1028700" cy="4635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03" tIns="41000" rIns="82003" bIns="4100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500">
                <a:solidFill>
                  <a:srgbClr val="FF0000"/>
                </a:solidFill>
              </a:rPr>
              <a:t>phase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52500"/>
            <a:ext cx="5943600" cy="723900"/>
          </a:xfrm>
        </p:spPr>
        <p:txBody>
          <a:bodyPr/>
          <a:lstStyle/>
          <a:p>
            <a:r>
              <a:rPr lang="en-US" sz="3600" smtClean="0"/>
              <a:t>Continuous Fourier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A613DD9-58D4-48BE-9B7E-F1080D20CBB3}" type="slidenum">
              <a:rPr lang="en-US"/>
              <a:pPr>
                <a:defRPr/>
              </a:pPr>
              <a:t>32</a:t>
            </a:fld>
            <a:endParaRPr lang="en-US"/>
          </a:p>
        </p:txBody>
      </p:sp>
      <p:pic>
        <p:nvPicPr>
          <p:cNvPr id="34819" name="Picture 3" descr="Infinite 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5867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715000" y="4038600"/>
            <a:ext cx="2819400" cy="146526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The continuous Fourier transform assumes a continuous image exists in a finite region of an infinite plane.</a:t>
            </a:r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5575300" y="2506663"/>
          <a:ext cx="3024188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1" name="Equation" r:id="rId4" imgW="2324100" imgH="495300" progId="Equation.DSMT4">
                  <p:embed/>
                </p:oleObj>
              </mc:Choice>
              <mc:Fallback>
                <p:oleObj name="Equation" r:id="rId4" imgW="2324100" imgH="495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168" r="-2168"/>
                      <a:stretch>
                        <a:fillRect/>
                      </a:stretch>
                    </p:blipFill>
                    <p:spPr bwMode="auto">
                      <a:xfrm>
                        <a:off x="5575300" y="2506663"/>
                        <a:ext cx="3024188" cy="6207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8100000" algn="ctr" rotWithShape="0">
                          <a:schemeClr val="tx1">
                            <a:alpha val="50000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564188" y="3268663"/>
          <a:ext cx="30416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2" name="Equation" r:id="rId6" imgW="2311400" imgH="495300" progId="Equation.DSMT4">
                  <p:embed/>
                </p:oleObj>
              </mc:Choice>
              <mc:Fallback>
                <p:oleObj name="Equation" r:id="rId6" imgW="2311400" imgH="495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196" r="-3513"/>
                      <a:stretch>
                        <a:fillRect/>
                      </a:stretch>
                    </p:blipFill>
                    <p:spPr bwMode="auto">
                      <a:xfrm>
                        <a:off x="5564188" y="3268663"/>
                        <a:ext cx="3041650" cy="619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8100000" algn="ctr" rotWithShape="0">
                          <a:schemeClr val="tx1">
                            <a:alpha val="50000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533400" y="5821363"/>
            <a:ext cx="1920875" cy="274637"/>
          </a:xfrm>
          <a:prstGeom prst="rect">
            <a:avLst/>
          </a:prstGeom>
          <a:noFill/>
          <a:ln>
            <a:noFill/>
          </a:ln>
          <a:effectLst>
            <a:outerShdw dist="53882" dir="81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200">
                <a:solidFill>
                  <a:schemeClr val="bg1"/>
                </a:solidFill>
                <a:latin typeface="Comic Sans MS" pitchFamily="66" charset="0"/>
              </a:rPr>
              <a:t>The BoingBoing Bloggers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23013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52500"/>
            <a:ext cx="5943600" cy="723900"/>
          </a:xfrm>
          <a:noFill/>
        </p:spPr>
        <p:txBody>
          <a:bodyPr lIns="92064" tIns="46033" rIns="92064" bIns="46033"/>
          <a:lstStyle/>
          <a:p>
            <a:r>
              <a:rPr lang="en-US" sz="3600" smtClean="0"/>
              <a:t>Discrete Fourier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E5C873F-2D6F-43EC-BFF2-3B3E238467BD}" type="slidenum">
              <a:rPr lang="en-US"/>
              <a:pPr>
                <a:defRPr/>
              </a:pPr>
              <a:t>33</a:t>
            </a:fld>
            <a:endParaRPr lang="en-US"/>
          </a:p>
        </p:txBody>
      </p:sp>
      <p:pic>
        <p:nvPicPr>
          <p:cNvPr id="35843" name="Picture 3" descr="Torus Mapping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28800"/>
            <a:ext cx="5715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33400" y="2057400"/>
            <a:ext cx="2819400" cy="11906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189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The discrete Fourier transform assumes a digital image exists on a closed surface, a torus.</a:t>
            </a:r>
          </a:p>
        </p:txBody>
      </p:sp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6445250" y="4384675"/>
          <a:ext cx="254635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5" name="Equation" r:id="rId4" imgW="2019300" imgH="444500" progId="Equation.DSMT4">
                  <p:embed/>
                </p:oleObj>
              </mc:Choice>
              <mc:Fallback>
                <p:oleObj name="Equation" r:id="rId4" imgW="2019300" imgH="444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4384675"/>
                        <a:ext cx="2546350" cy="5603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18900000" algn="ctr" rotWithShape="0">
                          <a:schemeClr val="tx1">
                            <a:alpha val="50000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6"/>
          <p:cNvGraphicFramePr>
            <a:graphicFrameLocks noChangeAspect="1"/>
          </p:cNvGraphicFramePr>
          <p:nvPr/>
        </p:nvGraphicFramePr>
        <p:xfrm>
          <a:off x="6427788" y="5189538"/>
          <a:ext cx="257175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name="Equation" r:id="rId6" imgW="1993900" imgH="444500" progId="Equation.DSMT4">
                  <p:embed/>
                </p:oleObj>
              </mc:Choice>
              <mc:Fallback>
                <p:oleObj name="Equation" r:id="rId6" imgW="1993900" imgH="444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2385"/>
                      <a:stretch>
                        <a:fillRect/>
                      </a:stretch>
                    </p:blipFill>
                    <p:spPr bwMode="auto">
                      <a:xfrm>
                        <a:off x="6427788" y="5189538"/>
                        <a:ext cx="2571750" cy="560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18900000" algn="ctr" rotWithShape="0">
                          <a:schemeClr val="tx1">
                            <a:alpha val="50000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457200" y="5821363"/>
            <a:ext cx="1920875" cy="274637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200">
                <a:solidFill>
                  <a:srgbClr val="CC0066"/>
                </a:solidFill>
                <a:latin typeface="Comic Sans MS" pitchFamily="66" charset="0"/>
              </a:rPr>
              <a:t>The BoingBoing Bloggers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3_tulips_conv_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7450"/>
            <a:ext cx="2495550" cy="3660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33x33_grid_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048000"/>
            <a:ext cx="2741613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>
          <a:xfrm>
            <a:off x="415925" y="1143000"/>
            <a:ext cx="3775075" cy="723900"/>
          </a:xfrm>
        </p:spPr>
        <p:txBody>
          <a:bodyPr/>
          <a:lstStyle/>
          <a:p>
            <a:r>
              <a:rPr lang="en-US" smtClean="0"/>
              <a:t>Convolution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A93F46C-7250-4A58-84E5-06E3D06945CE}" type="slidenum">
              <a:rPr lang="en-US"/>
              <a:pPr>
                <a:defRPr/>
              </a:pPr>
              <a:t>34</a:t>
            </a:fld>
            <a:endParaRPr lang="en-US"/>
          </a:p>
        </p:txBody>
      </p:sp>
      <p:pic>
        <p:nvPicPr>
          <p:cNvPr id="36869" name="Picture 5" descr="3_tulips_conv_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57450"/>
            <a:ext cx="2495550" cy="3660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870" name="Group 6"/>
          <p:cNvGrpSpPr>
            <a:grpSpLocks/>
          </p:cNvGrpSpPr>
          <p:nvPr/>
        </p:nvGrpSpPr>
        <p:grpSpPr bwMode="auto">
          <a:xfrm>
            <a:off x="4648200" y="4876800"/>
            <a:ext cx="1143000" cy="381000"/>
            <a:chOff x="2448" y="3408"/>
            <a:chExt cx="720" cy="240"/>
          </a:xfrm>
        </p:grpSpPr>
        <p:sp>
          <p:nvSpPr>
            <p:cNvPr id="36888" name="Rectangle 7"/>
            <p:cNvSpPr>
              <a:spLocks noChangeArrowheads="1"/>
            </p:cNvSpPr>
            <p:nvPr/>
          </p:nvSpPr>
          <p:spPr bwMode="auto">
            <a:xfrm>
              <a:off x="2448" y="3408"/>
              <a:ext cx="720" cy="24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53882" dir="8100000" algn="ctr" rotWithShape="0">
                <a:schemeClr val="tx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889" name="Object 8"/>
            <p:cNvGraphicFramePr>
              <a:graphicFrameLocks noChangeAspect="1"/>
            </p:cNvGraphicFramePr>
            <p:nvPr/>
          </p:nvGraphicFramePr>
          <p:xfrm>
            <a:off x="2496" y="3456"/>
            <a:ext cx="622" cy="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25" name="Equation" r:id="rId6" imgW="964781" imgH="215806" progId="Equation.DSMT4">
                    <p:embed/>
                  </p:oleObj>
                </mc:Choice>
                <mc:Fallback>
                  <p:oleObj name="Equation" r:id="rId6" imgW="964781" imgH="215806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456"/>
                          <a:ext cx="622" cy="1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871" name="Group 9"/>
          <p:cNvGrpSpPr>
            <a:grpSpLocks/>
          </p:cNvGrpSpPr>
          <p:nvPr/>
        </p:nvGrpSpPr>
        <p:grpSpPr bwMode="auto">
          <a:xfrm>
            <a:off x="3962400" y="4038600"/>
            <a:ext cx="1143000" cy="381000"/>
            <a:chOff x="2496" y="2544"/>
            <a:chExt cx="720" cy="240"/>
          </a:xfrm>
        </p:grpSpPr>
        <p:sp>
          <p:nvSpPr>
            <p:cNvPr id="36886" name="Rectangle 10"/>
            <p:cNvSpPr>
              <a:spLocks noChangeArrowheads="1"/>
            </p:cNvSpPr>
            <p:nvPr/>
          </p:nvSpPr>
          <p:spPr bwMode="auto">
            <a:xfrm>
              <a:off x="2496" y="2544"/>
              <a:ext cx="720" cy="24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53882" dir="8100000" algn="ctr" rotWithShape="0">
                <a:schemeClr val="tx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887" name="Object 11"/>
            <p:cNvGraphicFramePr>
              <a:graphicFrameLocks noChangeAspect="1"/>
            </p:cNvGraphicFramePr>
            <p:nvPr/>
          </p:nvGraphicFramePr>
          <p:xfrm>
            <a:off x="2585" y="2592"/>
            <a:ext cx="540" cy="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26" name="Equation" r:id="rId8" imgW="837836" imgH="215806" progId="Equation.DSMT4">
                    <p:embed/>
                  </p:oleObj>
                </mc:Choice>
                <mc:Fallback>
                  <p:oleObj name="Equation" r:id="rId8" imgW="837836" imgH="215806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5" y="2592"/>
                          <a:ext cx="540" cy="1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872" name="Group 12"/>
          <p:cNvGrpSpPr>
            <a:grpSpLocks/>
          </p:cNvGrpSpPr>
          <p:nvPr/>
        </p:nvGrpSpPr>
        <p:grpSpPr bwMode="auto">
          <a:xfrm>
            <a:off x="3276600" y="2667000"/>
            <a:ext cx="1143000" cy="381000"/>
            <a:chOff x="2016" y="1680"/>
            <a:chExt cx="720" cy="240"/>
          </a:xfrm>
        </p:grpSpPr>
        <p:sp>
          <p:nvSpPr>
            <p:cNvPr id="36884" name="Rectangle 13"/>
            <p:cNvSpPr>
              <a:spLocks noChangeArrowheads="1"/>
            </p:cNvSpPr>
            <p:nvPr/>
          </p:nvSpPr>
          <p:spPr bwMode="auto">
            <a:xfrm>
              <a:off x="2016" y="1680"/>
              <a:ext cx="720" cy="24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53882" dir="8100000" algn="ctr" rotWithShape="0">
                <a:schemeClr val="tx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885" name="Object 14"/>
            <p:cNvGraphicFramePr>
              <a:graphicFrameLocks noChangeAspect="1"/>
            </p:cNvGraphicFramePr>
            <p:nvPr/>
          </p:nvGraphicFramePr>
          <p:xfrm>
            <a:off x="2064" y="1728"/>
            <a:ext cx="622" cy="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27" name="Equation" r:id="rId10" imgW="964781" imgH="215806" progId="Equation.DSMT4">
                    <p:embed/>
                  </p:oleObj>
                </mc:Choice>
                <mc:Fallback>
                  <p:oleObj name="Equation" r:id="rId10" imgW="964781" imgH="215806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728"/>
                          <a:ext cx="622" cy="1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873" name="Group 15"/>
          <p:cNvGrpSpPr>
            <a:grpSpLocks/>
          </p:cNvGrpSpPr>
          <p:nvPr/>
        </p:nvGrpSpPr>
        <p:grpSpPr bwMode="auto">
          <a:xfrm>
            <a:off x="4648200" y="2667000"/>
            <a:ext cx="1143000" cy="381000"/>
            <a:chOff x="2928" y="1680"/>
            <a:chExt cx="720" cy="240"/>
          </a:xfrm>
        </p:grpSpPr>
        <p:sp>
          <p:nvSpPr>
            <p:cNvPr id="36882" name="Rectangle 16"/>
            <p:cNvSpPr>
              <a:spLocks noChangeArrowheads="1"/>
            </p:cNvSpPr>
            <p:nvPr/>
          </p:nvSpPr>
          <p:spPr bwMode="auto">
            <a:xfrm>
              <a:off x="2928" y="1680"/>
              <a:ext cx="720" cy="24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53882" dir="8100000" algn="ctr" rotWithShape="0">
                <a:schemeClr val="tx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883" name="Object 17"/>
            <p:cNvGraphicFramePr>
              <a:graphicFrameLocks noChangeAspect="1"/>
            </p:cNvGraphicFramePr>
            <p:nvPr/>
          </p:nvGraphicFramePr>
          <p:xfrm>
            <a:off x="2976" y="1728"/>
            <a:ext cx="622" cy="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28" name="Equation" r:id="rId12" imgW="964781" imgH="215806" progId="Equation.DSMT4">
                    <p:embed/>
                  </p:oleObj>
                </mc:Choice>
                <mc:Fallback>
                  <p:oleObj name="Equation" r:id="rId12" imgW="964781" imgH="215806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728"/>
                          <a:ext cx="622" cy="1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874" name="Group 18"/>
          <p:cNvGrpSpPr>
            <a:grpSpLocks/>
          </p:cNvGrpSpPr>
          <p:nvPr/>
        </p:nvGrpSpPr>
        <p:grpSpPr bwMode="auto">
          <a:xfrm>
            <a:off x="3276600" y="4876800"/>
            <a:ext cx="1143000" cy="381000"/>
            <a:chOff x="2064" y="3072"/>
            <a:chExt cx="720" cy="240"/>
          </a:xfrm>
        </p:grpSpPr>
        <p:sp>
          <p:nvSpPr>
            <p:cNvPr id="36880" name="Rectangle 19"/>
            <p:cNvSpPr>
              <a:spLocks noChangeArrowheads="1"/>
            </p:cNvSpPr>
            <p:nvPr/>
          </p:nvSpPr>
          <p:spPr bwMode="auto">
            <a:xfrm>
              <a:off x="2064" y="3072"/>
              <a:ext cx="720" cy="24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53882" dir="8100000" algn="ctr" rotWithShape="0">
                <a:schemeClr val="tx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881" name="Object 20"/>
            <p:cNvGraphicFramePr>
              <a:graphicFrameLocks noChangeAspect="1"/>
            </p:cNvGraphicFramePr>
            <p:nvPr/>
          </p:nvGraphicFramePr>
          <p:xfrm>
            <a:off x="2112" y="3120"/>
            <a:ext cx="622" cy="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29" name="Equation" r:id="rId14" imgW="964781" imgH="215806" progId="Equation.DSMT4">
                    <p:embed/>
                  </p:oleObj>
                </mc:Choice>
                <mc:Fallback>
                  <p:oleObj name="Equation" r:id="rId14" imgW="964781" imgH="215806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3120"/>
                          <a:ext cx="622" cy="1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75" name="Text Box 21"/>
          <p:cNvSpPr txBox="1">
            <a:spLocks noChangeArrowheads="1"/>
          </p:cNvSpPr>
          <p:nvPr/>
        </p:nvSpPr>
        <p:spPr bwMode="auto">
          <a:xfrm>
            <a:off x="3549650" y="5638800"/>
            <a:ext cx="1892300" cy="3968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Comic Sans MS" pitchFamily="66" charset="0"/>
              </a:rPr>
              <a:t>Sum times 1/5</a:t>
            </a:r>
          </a:p>
        </p:txBody>
      </p:sp>
      <p:sp>
        <p:nvSpPr>
          <p:cNvPr id="36876" name="Text Box 22"/>
          <p:cNvSpPr txBox="1">
            <a:spLocks noChangeArrowheads="1"/>
          </p:cNvSpPr>
          <p:nvPr/>
        </p:nvSpPr>
        <p:spPr bwMode="auto">
          <a:xfrm>
            <a:off x="6165850" y="1209675"/>
            <a:ext cx="235426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21" tIns="41010" rIns="82021" bIns="4101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/>
              <a:t>Sums of shifted and weighted copies of images or Fourier transforms.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028700"/>
            <a:ext cx="8229600" cy="723900"/>
          </a:xfrm>
        </p:spPr>
        <p:txBody>
          <a:bodyPr/>
          <a:lstStyle/>
          <a:p>
            <a:r>
              <a:rPr lang="en-US" sz="3200" smtClean="0"/>
              <a:t>Convolution Property of the Fourier Transform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4128F-8AD7-466E-B680-C71B81B89E3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4724400" y="2286000"/>
            <a:ext cx="4038600" cy="24368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Comic Sans MS" pitchFamily="66" charset="0"/>
              </a:rPr>
              <a:t>The Fourier Transform of a product equals the convolution of the Fourier Transforms.  Similarly, the Fourier Transform of a convolution is the product of the Fourier Transforms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985362"/>
              </p:ext>
            </p:extLst>
          </p:nvPr>
        </p:nvGraphicFramePr>
        <p:xfrm>
          <a:off x="469900" y="2151063"/>
          <a:ext cx="4695825" cy="374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3" name="Equation" r:id="rId3" imgW="2958840" imgH="2361960" progId="Equation.DSMT4">
                  <p:embed/>
                </p:oleObj>
              </mc:Choice>
              <mc:Fallback>
                <p:oleObj name="Equation" r:id="rId3" imgW="2958840" imgH="23619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2151063"/>
                        <a:ext cx="4695825" cy="374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027113"/>
            <a:ext cx="8105775" cy="725487"/>
          </a:xfrm>
        </p:spPr>
        <p:txBody>
          <a:bodyPr/>
          <a:lstStyle/>
          <a:p>
            <a:r>
              <a:rPr lang="en-US" sz="3200" smtClean="0"/>
              <a:t>Sampling, Aliasing, &amp; Frequency 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4C88726-C1C2-43B2-A265-B5477AA1FAEC}" type="slidenum">
              <a:rPr lang="en-US"/>
              <a:pPr>
                <a:defRPr/>
              </a:pPr>
              <a:t>36</a:t>
            </a:fld>
            <a:endParaRPr lang="en-US"/>
          </a:p>
        </p:txBody>
      </p:sp>
      <p:pic>
        <p:nvPicPr>
          <p:cNvPr id="38915" name="Picture 4" descr="bed-o-nails-frequency-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2133600"/>
            <a:ext cx="42545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5" descr="bed-o-nails-frequency-image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2133600"/>
            <a:ext cx="42545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922338" y="5327650"/>
            <a:ext cx="30734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39" tIns="41020" rIns="82039" bIns="4102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500"/>
              <a:t>aliasing (the jaggies)</a:t>
            </a:r>
          </a:p>
        </p:txBody>
      </p:sp>
      <p:sp>
        <p:nvSpPr>
          <p:cNvPr id="38918" name="Text Box 7"/>
          <p:cNvSpPr txBox="1">
            <a:spLocks noChangeArrowheads="1"/>
          </p:cNvSpPr>
          <p:nvPr/>
        </p:nvSpPr>
        <p:spPr bwMode="auto">
          <a:xfrm>
            <a:off x="4983163" y="5327650"/>
            <a:ext cx="376237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39" tIns="41020" rIns="82039" bIns="4102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500"/>
              <a:t>no aliasing (smooth lines)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41438"/>
            <a:ext cx="2438400" cy="2041525"/>
          </a:xfrm>
        </p:spPr>
        <p:txBody>
          <a:bodyPr>
            <a:spAutoFit/>
          </a:bodyPr>
          <a:lstStyle/>
          <a:p>
            <a:r>
              <a:rPr lang="en-US" sz="3200" smtClean="0"/>
              <a:t>Sampling, Aliasing, &amp; Frequency Convolution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A50B004-87CC-4E25-9BCF-2D9C18E06A50}" type="slidenum">
              <a:rPr lang="en-US"/>
              <a:pPr>
                <a:defRPr/>
              </a:pPr>
              <a:t>37</a:t>
            </a:fld>
            <a:endParaRPr lang="en-US"/>
          </a:p>
        </p:txBody>
      </p:sp>
      <p:pic>
        <p:nvPicPr>
          <p:cNvPr id="39939" name="Picture 3" descr="csx1117_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942975"/>
            <a:ext cx="5229225" cy="52292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3352800" y="3379788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76" tIns="45688" rIns="91376" bIns="4568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>
                <a:solidFill>
                  <a:srgbClr val="FFFF00"/>
                </a:solidFill>
              </a:rPr>
              <a:t>(a)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5919788" y="3379788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76" tIns="45688" rIns="91376" bIns="4568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>
                <a:solidFill>
                  <a:srgbClr val="FFFF00"/>
                </a:solidFill>
              </a:rPr>
              <a:t>(b)</a:t>
            </a: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3352800" y="5894388"/>
            <a:ext cx="390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76" tIns="45688" rIns="91376" bIns="4568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>
                <a:solidFill>
                  <a:srgbClr val="FFFF00"/>
                </a:solidFill>
              </a:rPr>
              <a:t>(c)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5919788" y="5894388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76" tIns="45688" rIns="91376" bIns="45688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>
                <a:solidFill>
                  <a:srgbClr val="FFFF00"/>
                </a:solidFill>
              </a:rPr>
              <a:t>(d)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457200" y="4851400"/>
            <a:ext cx="2584450" cy="1320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1376" tIns="45688" rIns="91376" bIns="45688">
            <a:spAutoFit/>
          </a:bodyPr>
          <a:lstStyle>
            <a:lvl1pPr>
              <a:tabLst>
                <a:tab pos="515938" algn="l"/>
              </a:tabLst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tabLst>
                <a:tab pos="515938" algn="l"/>
              </a:tabLst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tabLst>
                <a:tab pos="515938" algn="l"/>
              </a:tabLst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tabLst>
                <a:tab pos="515938" algn="l"/>
              </a:tabLst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tabLst>
                <a:tab pos="515938" algn="l"/>
              </a:tabLst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5938" algn="l"/>
              </a:tabLs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5938" algn="l"/>
              </a:tabLs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5938" algn="l"/>
              </a:tabLs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5938" algn="l"/>
              </a:tabLs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buFontTx/>
              <a:buChar char="("/>
            </a:pPr>
            <a:r>
              <a:rPr lang="en-US" sz="2000">
                <a:solidFill>
                  <a:schemeClr val="tx1"/>
                </a:solidFill>
              </a:rPr>
              <a:t>a)	aliased</a:t>
            </a:r>
          </a:p>
          <a:p>
            <a:pPr>
              <a:buFontTx/>
              <a:buChar char="("/>
            </a:pPr>
            <a:r>
              <a:rPr lang="en-US" sz="2000">
                <a:solidFill>
                  <a:schemeClr val="tx1"/>
                </a:solidFill>
              </a:rPr>
              <a:t>b)	power spectrum</a:t>
            </a:r>
          </a:p>
          <a:p>
            <a:pPr>
              <a:buFontTx/>
              <a:buChar char="("/>
            </a:pPr>
            <a:r>
              <a:rPr lang="en-US" sz="2000">
                <a:solidFill>
                  <a:schemeClr val="tx1"/>
                </a:solidFill>
              </a:rPr>
              <a:t>c)	unaliased</a:t>
            </a:r>
          </a:p>
          <a:p>
            <a:pPr>
              <a:buFontTx/>
              <a:buChar char="("/>
            </a:pPr>
            <a:r>
              <a:rPr lang="en-US" sz="2000">
                <a:solidFill>
                  <a:schemeClr val="tx1"/>
                </a:solidFill>
              </a:rPr>
              <a:t>d)	power spectrum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4"/>
          <p:cNvSpPr txBox="1">
            <a:spLocks noChangeArrowheads="1"/>
          </p:cNvSpPr>
          <p:nvPr/>
        </p:nvSpPr>
        <p:spPr bwMode="auto">
          <a:xfrm>
            <a:off x="4303713" y="3513138"/>
            <a:ext cx="49371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03" tIns="0" rIns="82003" bIns="0" anchor="ctr" anchorCtr="1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400">
                <a:latin typeface="Times New Roman" pitchFamily="18" charset="0"/>
              </a:rPr>
              <a:t>8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×</a:t>
            </a:r>
            <a:endParaRPr lang="en-US" sz="2400" b="1">
              <a:latin typeface="Times New Roman" pitchFamily="18" charset="0"/>
            </a:endParaRPr>
          </a:p>
        </p:txBody>
      </p:sp>
      <p:sp>
        <p:nvSpPr>
          <p:cNvPr id="40963" name="Text Box 16"/>
          <p:cNvSpPr txBox="1">
            <a:spLocks noChangeArrowheads="1"/>
          </p:cNvSpPr>
          <p:nvPr/>
        </p:nvSpPr>
        <p:spPr bwMode="auto">
          <a:xfrm>
            <a:off x="7192963" y="3516313"/>
            <a:ext cx="6477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03" tIns="0" rIns="82003" bIns="0" anchor="ctr" anchorCtr="1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400">
                <a:latin typeface="Times New Roman" pitchFamily="18" charset="0"/>
              </a:rPr>
              <a:t>16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×</a:t>
            </a:r>
            <a:endParaRPr lang="en-US" sz="2400" b="1">
              <a:latin typeface="Times New Roman" pitchFamily="18" charset="0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3" y="1479550"/>
            <a:ext cx="2763837" cy="723900"/>
          </a:xfrm>
        </p:spPr>
        <p:txBody>
          <a:bodyPr/>
          <a:lstStyle/>
          <a:p>
            <a:r>
              <a:rPr lang="en-US" smtClean="0"/>
              <a:t>Resampling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615E676-82D3-4BC7-8E10-A371F12B0148}" type="slidenum">
              <a:rPr lang="en-US"/>
              <a:pPr>
                <a:defRPr/>
              </a:pPr>
              <a:t>38</a:t>
            </a:fld>
            <a:endParaRPr lang="en-US"/>
          </a:p>
        </p:txBody>
      </p:sp>
      <p:pic>
        <p:nvPicPr>
          <p:cNvPr id="40965" name="Picture 4" descr="eye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622550"/>
            <a:ext cx="2451100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6" descr="eye-08-l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1344613"/>
            <a:ext cx="2449512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8" descr="eye-16-l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50" y="1344613"/>
            <a:ext cx="2449513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11" descr="eye-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1277938"/>
            <a:ext cx="307975" cy="268287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13" descr="eye-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3" y="1277938"/>
            <a:ext cx="152400" cy="133350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70" name="Object 15"/>
          <p:cNvGraphicFramePr>
            <a:graphicFrameLocks noChangeAspect="1"/>
          </p:cNvGraphicFramePr>
          <p:nvPr/>
        </p:nvGraphicFramePr>
        <p:xfrm>
          <a:off x="4521200" y="3333750"/>
          <a:ext cx="1016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0" name="Equation" r:id="rId8" imgW="114151" imgH="215619" progId="Equation.DSMT4">
                  <p:embed/>
                </p:oleObj>
              </mc:Choice>
              <mc:Fallback>
                <p:oleObj name="Equation" r:id="rId8" imgW="114151" imgH="215619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3333750"/>
                        <a:ext cx="1016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71" name="Picture 17" descr="eye-08-bc-l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3898900"/>
            <a:ext cx="2449512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18" descr="eye-08-bc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3832225"/>
            <a:ext cx="307975" cy="26987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3" name="Picture 19" descr="eye-16-bc-l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3898900"/>
            <a:ext cx="24511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4" name="Picture 20" descr="eye-16-b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3" y="3832225"/>
            <a:ext cx="152400" cy="134938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5" name="Text Box 21"/>
          <p:cNvSpPr txBox="1">
            <a:spLocks noChangeArrowheads="1"/>
          </p:cNvSpPr>
          <p:nvPr/>
        </p:nvSpPr>
        <p:spPr bwMode="auto">
          <a:xfrm>
            <a:off x="3613150" y="3146425"/>
            <a:ext cx="1873250" cy="3571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03" tIns="41000" rIns="82003" bIns="4100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  <a:latin typeface="Tahoma" pitchFamily="34" charset="0"/>
              </a:rPr>
              <a:t>nearest neighbor</a:t>
            </a:r>
          </a:p>
        </p:txBody>
      </p:sp>
      <p:sp>
        <p:nvSpPr>
          <p:cNvPr id="40976" name="Text Box 22"/>
          <p:cNvSpPr txBox="1">
            <a:spLocks noChangeArrowheads="1"/>
          </p:cNvSpPr>
          <p:nvPr/>
        </p:nvSpPr>
        <p:spPr bwMode="auto">
          <a:xfrm>
            <a:off x="6565900" y="3160713"/>
            <a:ext cx="1873250" cy="35718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03" tIns="41000" rIns="82003" bIns="4100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  <a:latin typeface="Tahoma" pitchFamily="34" charset="0"/>
              </a:rPr>
              <a:t>nearest neighbor</a:t>
            </a:r>
          </a:p>
        </p:txBody>
      </p:sp>
      <p:sp>
        <p:nvSpPr>
          <p:cNvPr id="40977" name="Text Box 23"/>
          <p:cNvSpPr txBox="1">
            <a:spLocks noChangeArrowheads="1"/>
          </p:cNvSpPr>
          <p:nvPr/>
        </p:nvSpPr>
        <p:spPr bwMode="auto">
          <a:xfrm>
            <a:off x="3454400" y="5705475"/>
            <a:ext cx="2193925" cy="3571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03" tIns="41000" rIns="82003" bIns="4100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  <a:latin typeface="Tahoma" pitchFamily="34" charset="0"/>
              </a:rPr>
              <a:t>bicubic interpolation</a:t>
            </a:r>
          </a:p>
        </p:txBody>
      </p:sp>
      <p:sp>
        <p:nvSpPr>
          <p:cNvPr id="40978" name="Text Box 25"/>
          <p:cNvSpPr txBox="1">
            <a:spLocks noChangeArrowheads="1"/>
          </p:cNvSpPr>
          <p:nvPr/>
        </p:nvSpPr>
        <p:spPr bwMode="auto">
          <a:xfrm>
            <a:off x="6432550" y="5705475"/>
            <a:ext cx="2193925" cy="3571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03" tIns="41000" rIns="82003" bIns="4100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  <a:latin typeface="Tahoma" pitchFamily="34" charset="0"/>
              </a:rPr>
              <a:t>bicubic interpolation</a:t>
            </a:r>
          </a:p>
        </p:txBody>
      </p:sp>
      <p:sp>
        <p:nvSpPr>
          <p:cNvPr id="40979" name="Text Box 26"/>
          <p:cNvSpPr txBox="1">
            <a:spLocks noChangeArrowheads="1"/>
          </p:cNvSpPr>
          <p:nvPr/>
        </p:nvSpPr>
        <p:spPr bwMode="auto">
          <a:xfrm>
            <a:off x="930275" y="5233988"/>
            <a:ext cx="14700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39" tIns="41020" rIns="82039" bIns="41020">
            <a:spAutoFit/>
          </a:bodyPr>
          <a:lstStyle>
            <a:lvl1pPr defTabSz="820738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820738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820738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500"/>
              <a:t>(resizing)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 descr="Duck Fa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1076325"/>
            <a:ext cx="5265738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2219325"/>
            <a:ext cx="2001837" cy="723900"/>
          </a:xfrm>
        </p:spPr>
        <p:txBody>
          <a:bodyPr/>
          <a:lstStyle/>
          <a:p>
            <a:r>
              <a:rPr lang="en-US" smtClean="0"/>
              <a:t>Rotation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BB63E54-6228-4630-9717-2163FCEB523E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41988" name="AutoShape 6"/>
          <p:cNvSpPr>
            <a:spLocks noChangeArrowheads="1"/>
          </p:cNvSpPr>
          <p:nvPr/>
        </p:nvSpPr>
        <p:spPr bwMode="auto">
          <a:xfrm rot="10800000">
            <a:off x="6719888" y="5781675"/>
            <a:ext cx="1939925" cy="403225"/>
          </a:xfrm>
          <a:prstGeom prst="wedgeRoundRectCallout">
            <a:avLst>
              <a:gd name="adj1" fmla="val 68153"/>
              <a:gd name="adj2" fmla="val -1771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39" tIns="41020" rIns="82039" bIns="41020"/>
          <a:lstStyle/>
          <a:p>
            <a:pPr defTabSz="820738">
              <a:spcBef>
                <a:spcPct val="50000"/>
              </a:spcBef>
            </a:pPr>
            <a:r>
              <a:rPr lang="en-US" sz="1800"/>
              <a:t>and motion blur</a:t>
            </a:r>
          </a:p>
          <a:p>
            <a:pPr algn="ctr" defTabSz="820738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1143000"/>
            <a:ext cx="4495800" cy="533400"/>
          </a:xfrm>
        </p:spPr>
        <p:txBody>
          <a:bodyPr/>
          <a:lstStyle/>
          <a:p>
            <a:pPr algn="ctr"/>
            <a:r>
              <a:rPr lang="en-US" sz="3600" smtClean="0"/>
              <a:t>Wallace and Gromit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B318D5-CD33-48C2-9526-217DF1BCB4BF}" type="slidenum">
              <a:rPr lang="en-US"/>
              <a:pPr>
                <a:defRPr/>
              </a:pPr>
              <a:t>4</a:t>
            </a:fld>
            <a:endParaRPr lang="en-US"/>
          </a:p>
        </p:txBody>
      </p:sp>
      <p:grpSp>
        <p:nvGrpSpPr>
          <p:cNvPr id="6147" name="Group 54"/>
          <p:cNvGrpSpPr>
            <a:grpSpLocks/>
          </p:cNvGrpSpPr>
          <p:nvPr/>
        </p:nvGrpSpPr>
        <p:grpSpPr bwMode="auto">
          <a:xfrm>
            <a:off x="1069975" y="1828800"/>
            <a:ext cx="6969125" cy="3041650"/>
            <a:chOff x="362" y="1296"/>
            <a:chExt cx="4390" cy="1916"/>
          </a:xfrm>
        </p:grpSpPr>
        <p:pic>
          <p:nvPicPr>
            <p:cNvPr id="6156" name="Picture 3" descr="wallace_and_gromi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296"/>
              <a:ext cx="1353" cy="1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157" name="Group 51"/>
            <p:cNvGrpSpPr>
              <a:grpSpLocks/>
            </p:cNvGrpSpPr>
            <p:nvPr/>
          </p:nvGrpSpPr>
          <p:grpSpPr bwMode="auto">
            <a:xfrm>
              <a:off x="3696" y="1344"/>
              <a:ext cx="1056" cy="384"/>
              <a:chOff x="3696" y="1344"/>
              <a:chExt cx="1056" cy="384"/>
            </a:xfrm>
          </p:grpSpPr>
          <p:sp>
            <p:nvSpPr>
              <p:cNvPr id="6169" name="AutoShape 9"/>
              <p:cNvSpPr>
                <a:spLocks noChangeArrowheads="1"/>
              </p:cNvSpPr>
              <p:nvPr/>
            </p:nvSpPr>
            <p:spPr bwMode="auto">
              <a:xfrm>
                <a:off x="3696" y="1344"/>
                <a:ext cx="1056" cy="384"/>
              </a:xfrm>
              <a:prstGeom prst="leftArrow">
                <a:avLst>
                  <a:gd name="adj1" fmla="val 50000"/>
                  <a:gd name="adj2" fmla="val 6875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63500" dir="54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lIns="140925" tIns="70462" rIns="140925" bIns="7046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70" name="Text Box 10"/>
              <p:cNvSpPr txBox="1">
                <a:spLocks noChangeArrowheads="1"/>
              </p:cNvSpPr>
              <p:nvPr/>
            </p:nvSpPr>
            <p:spPr bwMode="auto">
              <a:xfrm>
                <a:off x="4006" y="1414"/>
                <a:ext cx="672" cy="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6377" tIns="63187" rIns="126377" bIns="63187" anchor="ctr">
                <a:spAutoFit/>
              </a:bodyPr>
              <a:lstStyle>
                <a:lvl1pPr>
                  <a:defRPr sz="2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2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800"/>
                  <a:t>Wallace</a:t>
                </a:r>
              </a:p>
            </p:txBody>
          </p:sp>
        </p:grpSp>
        <p:grpSp>
          <p:nvGrpSpPr>
            <p:cNvPr id="6158" name="Group 52"/>
            <p:cNvGrpSpPr>
              <a:grpSpLocks/>
            </p:cNvGrpSpPr>
            <p:nvPr/>
          </p:nvGrpSpPr>
          <p:grpSpPr bwMode="auto">
            <a:xfrm>
              <a:off x="1104" y="2640"/>
              <a:ext cx="1056" cy="384"/>
              <a:chOff x="1152" y="2112"/>
              <a:chExt cx="1056" cy="384"/>
            </a:xfrm>
          </p:grpSpPr>
          <p:sp>
            <p:nvSpPr>
              <p:cNvPr id="6167" name="AutoShape 11"/>
              <p:cNvSpPr>
                <a:spLocks noChangeArrowheads="1"/>
              </p:cNvSpPr>
              <p:nvPr/>
            </p:nvSpPr>
            <p:spPr bwMode="auto">
              <a:xfrm flipH="1">
                <a:off x="1152" y="2112"/>
                <a:ext cx="1056" cy="384"/>
              </a:xfrm>
              <a:prstGeom prst="leftArrow">
                <a:avLst>
                  <a:gd name="adj1" fmla="val 50000"/>
                  <a:gd name="adj2" fmla="val 6875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71842" dir="81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lIns="140925" tIns="70462" rIns="140925" bIns="7046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68" name="Text Box 12"/>
              <p:cNvSpPr txBox="1">
                <a:spLocks noChangeArrowheads="1"/>
              </p:cNvSpPr>
              <p:nvPr/>
            </p:nvSpPr>
            <p:spPr bwMode="auto">
              <a:xfrm>
                <a:off x="1298" y="2182"/>
                <a:ext cx="592" cy="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6377" tIns="63187" rIns="126377" bIns="63187" anchor="ctr">
                <a:spAutoFit/>
              </a:bodyPr>
              <a:lstStyle>
                <a:lvl1pPr>
                  <a:defRPr sz="2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2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800"/>
                  <a:t>Gromit</a:t>
                </a:r>
              </a:p>
            </p:txBody>
          </p:sp>
        </p:grpSp>
        <p:grpSp>
          <p:nvGrpSpPr>
            <p:cNvPr id="6159" name="Group 50"/>
            <p:cNvGrpSpPr>
              <a:grpSpLocks/>
            </p:cNvGrpSpPr>
            <p:nvPr/>
          </p:nvGrpSpPr>
          <p:grpSpPr bwMode="auto">
            <a:xfrm>
              <a:off x="3451" y="2122"/>
              <a:ext cx="1211" cy="907"/>
              <a:chOff x="3451" y="2122"/>
              <a:chExt cx="1211" cy="907"/>
            </a:xfrm>
          </p:grpSpPr>
          <p:sp>
            <p:nvSpPr>
              <p:cNvPr id="6164" name="Text Box 19"/>
              <p:cNvSpPr txBox="1">
                <a:spLocks noChangeArrowheads="1"/>
              </p:cNvSpPr>
              <p:nvPr/>
            </p:nvSpPr>
            <p:spPr bwMode="auto">
              <a:xfrm>
                <a:off x="3793" y="2789"/>
                <a:ext cx="869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45791" dir="7421404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lIns="126377" tIns="63187" rIns="126377" bIns="63187" anchor="ctr">
                <a:spAutoFit/>
              </a:bodyPr>
              <a:lstStyle>
                <a:lvl1pPr>
                  <a:defRPr sz="2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2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600"/>
                  <a:t>likes cheese</a:t>
                </a:r>
              </a:p>
            </p:txBody>
          </p:sp>
          <p:sp>
            <p:nvSpPr>
              <p:cNvPr id="6165" name="Freeform 29"/>
              <p:cNvSpPr>
                <a:spLocks/>
              </p:cNvSpPr>
              <p:nvPr/>
            </p:nvSpPr>
            <p:spPr bwMode="auto">
              <a:xfrm rot="2700000">
                <a:off x="3138" y="2435"/>
                <a:ext cx="817" cy="192"/>
              </a:xfrm>
              <a:custGeom>
                <a:avLst/>
                <a:gdLst>
                  <a:gd name="T0" fmla="*/ 817 w 817"/>
                  <a:gd name="T1" fmla="*/ 71 h 192"/>
                  <a:gd name="T2" fmla="*/ 97 w 817"/>
                  <a:gd name="T3" fmla="*/ 71 h 192"/>
                  <a:gd name="T4" fmla="*/ 96 w 817"/>
                  <a:gd name="T5" fmla="*/ 0 h 192"/>
                  <a:gd name="T6" fmla="*/ 0 w 817"/>
                  <a:gd name="T7" fmla="*/ 96 h 192"/>
                  <a:gd name="T8" fmla="*/ 96 w 817"/>
                  <a:gd name="T9" fmla="*/ 192 h 192"/>
                  <a:gd name="T10" fmla="*/ 98 w 817"/>
                  <a:gd name="T11" fmla="*/ 122 h 192"/>
                  <a:gd name="T12" fmla="*/ 817 w 817"/>
                  <a:gd name="T13" fmla="*/ 122 h 192"/>
                  <a:gd name="T14" fmla="*/ 817 w 817"/>
                  <a:gd name="T15" fmla="*/ 71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7" h="192">
                    <a:moveTo>
                      <a:pt x="817" y="71"/>
                    </a:moveTo>
                    <a:lnTo>
                      <a:pt x="97" y="71"/>
                    </a:lnTo>
                    <a:lnTo>
                      <a:pt x="96" y="0"/>
                    </a:lnTo>
                    <a:lnTo>
                      <a:pt x="0" y="96"/>
                    </a:lnTo>
                    <a:lnTo>
                      <a:pt x="96" y="192"/>
                    </a:lnTo>
                    <a:lnTo>
                      <a:pt x="98" y="122"/>
                    </a:lnTo>
                    <a:lnTo>
                      <a:pt x="817" y="122"/>
                    </a:lnTo>
                    <a:lnTo>
                      <a:pt x="817" y="7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45791" dir="7421404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lIns="140925" tIns="70462" rIns="140925" bIns="7046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66" name="Freeform 37"/>
              <p:cNvSpPr>
                <a:spLocks/>
              </p:cNvSpPr>
              <p:nvPr/>
            </p:nvSpPr>
            <p:spPr bwMode="auto">
              <a:xfrm>
                <a:off x="3812" y="2797"/>
                <a:ext cx="54" cy="68"/>
              </a:xfrm>
              <a:custGeom>
                <a:avLst/>
                <a:gdLst>
                  <a:gd name="T0" fmla="*/ 31 w 54"/>
                  <a:gd name="T1" fmla="*/ 0 h 68"/>
                  <a:gd name="T2" fmla="*/ 54 w 54"/>
                  <a:gd name="T3" fmla="*/ 13 h 68"/>
                  <a:gd name="T4" fmla="*/ 18 w 54"/>
                  <a:gd name="T5" fmla="*/ 68 h 68"/>
                  <a:gd name="T6" fmla="*/ 0 w 54"/>
                  <a:gd name="T7" fmla="*/ 23 h 68"/>
                  <a:gd name="T8" fmla="*/ 31 w 54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68">
                    <a:moveTo>
                      <a:pt x="31" y="0"/>
                    </a:moveTo>
                    <a:lnTo>
                      <a:pt x="54" y="13"/>
                    </a:lnTo>
                    <a:lnTo>
                      <a:pt x="18" y="68"/>
                    </a:lnTo>
                    <a:lnTo>
                      <a:pt x="0" y="2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0925" tIns="70462" rIns="140925" bIns="70462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160" name="Group 53"/>
            <p:cNvGrpSpPr>
              <a:grpSpLocks/>
            </p:cNvGrpSpPr>
            <p:nvPr/>
          </p:nvGrpSpPr>
          <p:grpSpPr bwMode="auto">
            <a:xfrm>
              <a:off x="362" y="1573"/>
              <a:ext cx="2065" cy="664"/>
              <a:chOff x="342" y="1530"/>
              <a:chExt cx="2065" cy="664"/>
            </a:xfrm>
          </p:grpSpPr>
          <p:sp>
            <p:nvSpPr>
              <p:cNvPr id="6162" name="Freeform 41"/>
              <p:cNvSpPr>
                <a:spLocks/>
              </p:cNvSpPr>
              <p:nvPr/>
            </p:nvSpPr>
            <p:spPr bwMode="auto">
              <a:xfrm>
                <a:off x="1957" y="1724"/>
                <a:ext cx="450" cy="470"/>
              </a:xfrm>
              <a:custGeom>
                <a:avLst/>
                <a:gdLst>
                  <a:gd name="T0" fmla="*/ 0 w 450"/>
                  <a:gd name="T1" fmla="*/ 34 h 470"/>
                  <a:gd name="T2" fmla="*/ 361 w 450"/>
                  <a:gd name="T3" fmla="*/ 417 h 470"/>
                  <a:gd name="T4" fmla="*/ 310 w 450"/>
                  <a:gd name="T5" fmla="*/ 466 h 470"/>
                  <a:gd name="T6" fmla="*/ 446 w 450"/>
                  <a:gd name="T7" fmla="*/ 470 h 470"/>
                  <a:gd name="T8" fmla="*/ 450 w 450"/>
                  <a:gd name="T9" fmla="*/ 334 h 470"/>
                  <a:gd name="T10" fmla="*/ 398 w 450"/>
                  <a:gd name="T11" fmla="*/ 381 h 470"/>
                  <a:gd name="T12" fmla="*/ 41 w 450"/>
                  <a:gd name="T13" fmla="*/ 0 h 470"/>
                  <a:gd name="T14" fmla="*/ 0 w 450"/>
                  <a:gd name="T15" fmla="*/ 34 h 47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50" h="470">
                    <a:moveTo>
                      <a:pt x="0" y="34"/>
                    </a:moveTo>
                    <a:lnTo>
                      <a:pt x="361" y="417"/>
                    </a:lnTo>
                    <a:lnTo>
                      <a:pt x="310" y="466"/>
                    </a:lnTo>
                    <a:lnTo>
                      <a:pt x="446" y="470"/>
                    </a:lnTo>
                    <a:lnTo>
                      <a:pt x="450" y="334"/>
                    </a:lnTo>
                    <a:lnTo>
                      <a:pt x="398" y="381"/>
                    </a:lnTo>
                    <a:lnTo>
                      <a:pt x="41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dist="71842" dir="81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lIns="140925" tIns="70462" rIns="140925" bIns="7046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61" name="Text Box 20"/>
              <p:cNvSpPr txBox="1">
                <a:spLocks noChangeArrowheads="1"/>
              </p:cNvSpPr>
              <p:nvPr/>
            </p:nvSpPr>
            <p:spPr bwMode="auto">
              <a:xfrm>
                <a:off x="342" y="1530"/>
                <a:ext cx="1667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71842" dir="81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lIns="126377" tIns="63187" rIns="126377" bIns="63187" anchor="ctr">
                <a:spAutoFit/>
              </a:bodyPr>
              <a:lstStyle>
                <a:lvl1pPr>
                  <a:defRPr sz="22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>
                  <a:defRPr sz="22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>
                  <a:defRPr sz="22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600"/>
                  <a:t>reads </a:t>
                </a:r>
                <a:r>
                  <a:rPr lang="en-US" sz="1600" i="1"/>
                  <a:t>Electronics for Dogs</a:t>
                </a:r>
                <a:endParaRPr lang="en-US" sz="1600"/>
              </a:p>
            </p:txBody>
          </p:sp>
        </p:grpSp>
      </p:grpSp>
      <p:grpSp>
        <p:nvGrpSpPr>
          <p:cNvPr id="6148" name="Group 57"/>
          <p:cNvGrpSpPr>
            <a:grpSpLocks/>
          </p:cNvGrpSpPr>
          <p:nvPr/>
        </p:nvGrpSpPr>
        <p:grpSpPr bwMode="auto">
          <a:xfrm>
            <a:off x="1600200" y="5791200"/>
            <a:ext cx="5943600" cy="412750"/>
            <a:chOff x="768" y="3600"/>
            <a:chExt cx="3744" cy="260"/>
          </a:xfrm>
        </p:grpSpPr>
        <p:sp>
          <p:nvSpPr>
            <p:cNvPr id="6154" name="Text Box 6"/>
            <p:cNvSpPr txBox="1">
              <a:spLocks noChangeArrowheads="1"/>
            </p:cNvSpPr>
            <p:nvPr/>
          </p:nvSpPr>
          <p:spPr bwMode="auto">
            <a:xfrm>
              <a:off x="1490" y="3648"/>
              <a:ext cx="302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600">
                  <a:solidFill>
                    <a:schemeClr val="tx1"/>
                  </a:solidFill>
                  <a:latin typeface="Times New Roman" pitchFamily="18" charset="0"/>
                </a:rPr>
                <a:t>http://www.aardman.com/wallaceandgromit/index.shtml</a:t>
              </a:r>
            </a:p>
          </p:txBody>
        </p:sp>
        <p:sp>
          <p:nvSpPr>
            <p:cNvPr id="6155" name="WordArt 56"/>
            <p:cNvSpPr>
              <a:spLocks noChangeArrowheads="1" noChangeShapeType="1" noTextEdit="1"/>
            </p:cNvSpPr>
            <p:nvPr/>
          </p:nvSpPr>
          <p:spPr bwMode="auto">
            <a:xfrm>
              <a:off x="768" y="3600"/>
              <a:ext cx="576" cy="19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1800" kern="10">
                  <a:gradFill rotWithShape="1">
                    <a:gsLst>
                      <a:gs pos="0">
                        <a:srgbClr val="FFFF00"/>
                      </a:gs>
                      <a:gs pos="100000">
                        <a:srgbClr val="FF9933"/>
                      </a:gs>
                    </a:gsLst>
                    <a:path path="rect">
                      <a:fillToRect l="50000" t="50000" r="50000" b="50000"/>
                    </a:path>
                  </a:gradFill>
                  <a:effectLst>
                    <a:outerShdw dist="35921" dir="2700000" algn="ctr" rotWithShape="0">
                      <a:srgbClr val="C0C0C0"/>
                    </a:outerShdw>
                  </a:effectLst>
                  <a:latin typeface="Arial"/>
                  <a:cs typeface="Arial"/>
                </a:rPr>
                <a:t>Visit:</a:t>
              </a:r>
            </a:p>
          </p:txBody>
        </p:sp>
      </p:grpSp>
      <p:sp>
        <p:nvSpPr>
          <p:cNvPr id="6149" name="Text Box 55"/>
          <p:cNvSpPr txBox="1">
            <a:spLocks noChangeArrowheads="1"/>
          </p:cNvSpPr>
          <p:nvPr/>
        </p:nvSpPr>
        <p:spPr bwMode="auto">
          <a:xfrm>
            <a:off x="1217613" y="5029200"/>
            <a:ext cx="671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000">
                <a:latin typeface="Brush Script MT" pitchFamily="66" charset="0"/>
              </a:rPr>
              <a:t>Wallace and Gromit will be subjects of some of the imagery in this introduction.</a:t>
            </a:r>
          </a:p>
        </p:txBody>
      </p:sp>
      <p:sp>
        <p:nvSpPr>
          <p:cNvPr id="6150" name="Line 58"/>
          <p:cNvSpPr>
            <a:spLocks noChangeShapeType="1"/>
          </p:cNvSpPr>
          <p:nvPr/>
        </p:nvSpPr>
        <p:spPr bwMode="auto">
          <a:xfrm>
            <a:off x="1409700" y="5562600"/>
            <a:ext cx="63246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 bwMode="auto">
          <a:xfrm rot="2700000">
            <a:off x="3664223" y="2598434"/>
            <a:ext cx="61913" cy="757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warp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1681163"/>
            <a:ext cx="5991225" cy="452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346075" y="1008063"/>
            <a:ext cx="3533775" cy="723900"/>
          </a:xfrm>
        </p:spPr>
        <p:txBody>
          <a:bodyPr/>
          <a:lstStyle/>
          <a:p>
            <a:r>
              <a:rPr lang="en-US" smtClean="0"/>
              <a:t>Image Warping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93B4C57-CA48-46A3-8E42-A3CFB2B6AD4F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5" descr="Stitch Example inp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1600200"/>
            <a:ext cx="5822950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xfrm>
            <a:off x="346075" y="952500"/>
            <a:ext cx="5216525" cy="723900"/>
          </a:xfrm>
        </p:spPr>
        <p:txBody>
          <a:bodyPr/>
          <a:lstStyle/>
          <a:p>
            <a:r>
              <a:rPr lang="en-US" smtClean="0"/>
              <a:t>Panorama via Overlay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78C7F88-0E13-4543-A051-20984228414D}" type="slidenum">
              <a:rPr lang="en-US"/>
              <a:pPr>
                <a:defRPr/>
              </a:pPr>
              <a:t>41</a:t>
            </a:fld>
            <a:endParaRPr lang="en-US"/>
          </a:p>
        </p:txBody>
      </p:sp>
      <p:pic>
        <p:nvPicPr>
          <p:cNvPr id="44036" name="Picture 6" descr="Stitch Example Overlay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7" b="964"/>
          <a:stretch>
            <a:fillRect/>
          </a:stretch>
        </p:blipFill>
        <p:spPr bwMode="auto">
          <a:xfrm>
            <a:off x="3325813" y="3978275"/>
            <a:ext cx="4441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7"/>
          <p:cNvSpPr txBox="1">
            <a:spLocks noChangeArrowheads="1"/>
          </p:cNvSpPr>
          <p:nvPr/>
        </p:nvSpPr>
        <p:spPr bwMode="auto">
          <a:xfrm>
            <a:off x="990600" y="2601913"/>
            <a:ext cx="12874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/>
              <a:t>Originals</a:t>
            </a:r>
          </a:p>
        </p:txBody>
      </p:sp>
      <p:sp>
        <p:nvSpPr>
          <p:cNvPr id="44038" name="Text Box 8"/>
          <p:cNvSpPr txBox="1">
            <a:spLocks noChangeArrowheads="1"/>
          </p:cNvSpPr>
          <p:nvPr/>
        </p:nvSpPr>
        <p:spPr bwMode="auto">
          <a:xfrm>
            <a:off x="1905000" y="4876800"/>
            <a:ext cx="12080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/>
              <a:t>Merged</a:t>
            </a:r>
            <a:r>
              <a:rPr lang="en-US" baseline="30000"/>
              <a:t>*</a:t>
            </a:r>
            <a:endParaRPr lang="en-US"/>
          </a:p>
        </p:txBody>
      </p:sp>
      <p:sp>
        <p:nvSpPr>
          <p:cNvPr id="44039" name="Text Box 9"/>
          <p:cNvSpPr txBox="1">
            <a:spLocks noChangeArrowheads="1"/>
          </p:cNvSpPr>
          <p:nvPr/>
        </p:nvSpPr>
        <p:spPr bwMode="auto">
          <a:xfrm>
            <a:off x="6705600" y="6369050"/>
            <a:ext cx="1382713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 baseline="30000">
                <a:latin typeface="Comic Sans MS" pitchFamily="66" charset="0"/>
              </a:rPr>
              <a:t>*</a:t>
            </a:r>
            <a:r>
              <a:rPr lang="en-US" sz="1600">
                <a:latin typeface="Comic Sans MS" pitchFamily="66" charset="0"/>
              </a:rPr>
              <a:t>not so good.</a:t>
            </a:r>
          </a:p>
        </p:txBody>
      </p:sp>
      <p:sp>
        <p:nvSpPr>
          <p:cNvPr id="44040" name="Text Box 10"/>
          <p:cNvSpPr txBox="1">
            <a:spLocks noChangeArrowheads="1"/>
          </p:cNvSpPr>
          <p:nvPr/>
        </p:nvSpPr>
        <p:spPr bwMode="auto">
          <a:xfrm rot="5400000">
            <a:off x="5977731" y="3394869"/>
            <a:ext cx="5265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Times New Roman" pitchFamily="18" charset="0"/>
              </a:rPr>
              <a:t>Bruno Postle http://hugin.sourceforge.net/tutorials/two-photos/en.shtml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Stitch Example inp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1600200"/>
            <a:ext cx="5822950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346075" y="952500"/>
            <a:ext cx="5216525" cy="723900"/>
          </a:xfrm>
        </p:spPr>
        <p:txBody>
          <a:bodyPr/>
          <a:lstStyle/>
          <a:p>
            <a:r>
              <a:rPr lang="en-US" smtClean="0"/>
              <a:t>Panorama via Stitching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DDF5D9E-7D28-446A-9066-126D80FFC5A9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990600" y="2601913"/>
            <a:ext cx="12874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/>
              <a:t>Originals</a:t>
            </a: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1905000" y="4876800"/>
            <a:ext cx="12080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/>
              <a:t>Merged</a:t>
            </a:r>
            <a:r>
              <a:rPr lang="en-US" baseline="30000"/>
              <a:t>*</a:t>
            </a:r>
            <a:endParaRPr lang="en-US"/>
          </a:p>
        </p:txBody>
      </p:sp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6705600" y="6369050"/>
            <a:ext cx="1487488" cy="33655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 baseline="30000">
                <a:latin typeface="Comic Sans MS" pitchFamily="66" charset="0"/>
              </a:rPr>
              <a:t>*</a:t>
            </a:r>
            <a:r>
              <a:rPr lang="en-US" sz="1600">
                <a:latin typeface="Comic Sans MS" pitchFamily="66" charset="0"/>
              </a:rPr>
              <a:t>much better.</a:t>
            </a:r>
          </a:p>
        </p:txBody>
      </p:sp>
      <p:pic>
        <p:nvPicPr>
          <p:cNvPr id="45063" name="Picture 8" descr="Stitch Example Optim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5"/>
          <a:stretch>
            <a:fillRect/>
          </a:stretch>
        </p:blipFill>
        <p:spPr bwMode="auto">
          <a:xfrm>
            <a:off x="3325813" y="3870325"/>
            <a:ext cx="444182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Text Box 9"/>
          <p:cNvSpPr txBox="1">
            <a:spLocks noChangeArrowheads="1"/>
          </p:cNvSpPr>
          <p:nvPr/>
        </p:nvSpPr>
        <p:spPr bwMode="auto">
          <a:xfrm rot="5400000">
            <a:off x="5977731" y="3394869"/>
            <a:ext cx="5265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Times New Roman" pitchFamily="18" charset="0"/>
              </a:rPr>
              <a:t>Bruno Postle http://hugin.sourceforge.net/tutorials/two-photos/en.shtml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lpf-gaussian-stdev8-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6307138" y="5418138"/>
            <a:ext cx="2171700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Gaussian LPF in FD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873125" y="5418138"/>
            <a:ext cx="1757363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Original Image</a:t>
            </a:r>
          </a:p>
        </p:txBody>
      </p:sp>
      <p:pic>
        <p:nvPicPr>
          <p:cNvPr id="46085" name="Picture 5" descr="trains-5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3609975" y="5416550"/>
            <a:ext cx="1922463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Power Spectrum</a:t>
            </a:r>
          </a:p>
        </p:txBody>
      </p:sp>
      <p:pic>
        <p:nvPicPr>
          <p:cNvPr id="46087" name="Picture 7" descr="trains-512-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8" name="Text Box 8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Image size: 512x512</a:t>
            </a:r>
          </a:p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SD filter sigma = 8</a:t>
            </a:r>
          </a:p>
        </p:txBody>
      </p:sp>
      <p:sp>
        <p:nvSpPr>
          <p:cNvPr id="46089" name="Rectangle 11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5929313" cy="723900"/>
          </a:xfrm>
          <a:noFill/>
        </p:spPr>
        <p:txBody>
          <a:bodyPr lIns="92000" tIns="46000" rIns="92000" bIns="46000"/>
          <a:lstStyle/>
          <a:p>
            <a:r>
              <a:rPr lang="en-US" sz="3200" smtClean="0"/>
              <a:t>Frequency Domain (FD) Filtering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F2D63AE-D2BA-49A7-8351-98FC41E97DCA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trains-512-glpf-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7" name="Picture 3" descr="trains-512-gl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6510338" y="5424488"/>
            <a:ext cx="1757362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Original Image</a:t>
            </a:r>
          </a:p>
        </p:txBody>
      </p:sp>
      <p:pic>
        <p:nvPicPr>
          <p:cNvPr id="47109" name="Picture 5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858838" y="5424488"/>
            <a:ext cx="1785937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Filtered Image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3144838" y="5424488"/>
            <a:ext cx="2857500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Filtered Power Spectrum</a:t>
            </a:r>
          </a:p>
        </p:txBody>
      </p:sp>
      <p:sp>
        <p:nvSpPr>
          <p:cNvPr id="47112" name="Text Box 9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Image size: 512x512</a:t>
            </a:r>
          </a:p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SD filter sigma = 8</a:t>
            </a:r>
          </a:p>
        </p:txBody>
      </p:sp>
      <p:sp>
        <p:nvSpPr>
          <p:cNvPr id="47113" name="Rectangle 11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5583238" cy="723900"/>
          </a:xfrm>
          <a:noFill/>
        </p:spPr>
        <p:txBody>
          <a:bodyPr lIns="92000" tIns="46000" rIns="92000" bIns="46000"/>
          <a:lstStyle/>
          <a:p>
            <a:r>
              <a:rPr lang="en-US" sz="3600" smtClean="0"/>
              <a:t>FD Filtering: Lowpass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7D1BB9-4983-49E7-BE85-3B38703B0F3D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trains-512-ghpf-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Picture 3" descr="trains-512-gh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6510338" y="5424488"/>
            <a:ext cx="1757362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Original Image</a:t>
            </a:r>
          </a:p>
        </p:txBody>
      </p:sp>
      <p:pic>
        <p:nvPicPr>
          <p:cNvPr id="48133" name="Picture 5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858838" y="5424488"/>
            <a:ext cx="1785937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Filtered Image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3144838" y="5424488"/>
            <a:ext cx="2857500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Filtered Power Spectrum</a:t>
            </a:r>
          </a:p>
        </p:txBody>
      </p:sp>
      <p:sp>
        <p:nvSpPr>
          <p:cNvPr id="48136" name="Text Box 9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Image size: 512x512</a:t>
            </a:r>
          </a:p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FD notch sigma = 8</a:t>
            </a:r>
          </a:p>
        </p:txBody>
      </p:sp>
      <p:sp>
        <p:nvSpPr>
          <p:cNvPr id="48137" name="Rectangle 11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5583238" cy="723900"/>
          </a:xfrm>
          <a:noFill/>
        </p:spPr>
        <p:txBody>
          <a:bodyPr lIns="92000" tIns="46000" rIns="92000" bIns="46000"/>
          <a:lstStyle/>
          <a:p>
            <a:r>
              <a:rPr lang="en-US" smtClean="0"/>
              <a:t>FD Filtering: Highpass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E1CD93C-2AC1-4901-AFC3-DE7E20A7D0CE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trains-512-ghpf-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3" descr="trains-512-gh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6510338" y="5424488"/>
            <a:ext cx="1757362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Original Image</a:t>
            </a:r>
          </a:p>
        </p:txBody>
      </p:sp>
      <p:pic>
        <p:nvPicPr>
          <p:cNvPr id="49157" name="Picture 5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2741613" cy="2741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858838" y="5424488"/>
            <a:ext cx="1785937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Filtered Image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3144838" y="5424488"/>
            <a:ext cx="2857500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  <a:latin typeface="Comic Sans MS" pitchFamily="66" charset="0"/>
              </a:rPr>
              <a:t>Filtered Power Spectrum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6324600" y="1371600"/>
            <a:ext cx="2133600" cy="5810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Image size: 512x512</a:t>
            </a:r>
          </a:p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FD notch sigma = 8</a:t>
            </a:r>
          </a:p>
        </p:txBody>
      </p:sp>
      <p:sp>
        <p:nvSpPr>
          <p:cNvPr id="49161" name="Rectangle 9"/>
          <p:cNvSpPr>
            <a:spLocks noGrp="1" noChangeArrowheads="1"/>
          </p:cNvSpPr>
          <p:nvPr>
            <p:ph type="title"/>
          </p:nvPr>
        </p:nvSpPr>
        <p:spPr>
          <a:xfrm>
            <a:off x="304800" y="1333500"/>
            <a:ext cx="5583238" cy="723900"/>
          </a:xfrm>
          <a:noFill/>
        </p:spPr>
        <p:txBody>
          <a:bodyPr lIns="92000" tIns="46000" rIns="92000" bIns="46000"/>
          <a:lstStyle/>
          <a:p>
            <a:r>
              <a:rPr lang="en-US" smtClean="0"/>
              <a:t>FD Filtering: Highpass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A6E41F3-7097-454C-BE67-C07376BFCB66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762000" y="2057400"/>
            <a:ext cx="1852613" cy="5810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signed image with</a:t>
            </a:r>
          </a:p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0 at middle gray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3898900" y="4660900"/>
            <a:ext cx="1335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original</a:t>
            </a:r>
          </a:p>
        </p:txBody>
      </p:sp>
      <p:sp>
        <p:nvSpPr>
          <p:cNvPr id="50179" name="Text Box 7"/>
          <p:cNvSpPr txBox="1">
            <a:spLocks noChangeArrowheads="1"/>
          </p:cNvSpPr>
          <p:nvPr/>
        </p:nvSpPr>
        <p:spPr bwMode="auto">
          <a:xfrm>
            <a:off x="1074738" y="46609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blurred</a:t>
            </a:r>
          </a:p>
        </p:txBody>
      </p:sp>
      <p:sp>
        <p:nvSpPr>
          <p:cNvPr id="50180" name="Text Box 8"/>
          <p:cNvSpPr txBox="1">
            <a:spLocks noChangeArrowheads="1"/>
          </p:cNvSpPr>
          <p:nvPr/>
        </p:nvSpPr>
        <p:spPr bwMode="auto">
          <a:xfrm>
            <a:off x="6480175" y="4660900"/>
            <a:ext cx="1870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sharpened</a:t>
            </a:r>
          </a:p>
        </p:txBody>
      </p:sp>
      <p:pic>
        <p:nvPicPr>
          <p:cNvPr id="50181" name="Picture 22" descr="wg_d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2352675"/>
            <a:ext cx="2286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Rectangle 24"/>
          <p:cNvSpPr>
            <a:spLocks noGrp="1" noChangeArrowheads="1"/>
          </p:cNvSpPr>
          <p:nvPr>
            <p:ph type="title"/>
          </p:nvPr>
        </p:nvSpPr>
        <p:spPr>
          <a:xfrm>
            <a:off x="2043113" y="1146175"/>
            <a:ext cx="5057775" cy="701675"/>
          </a:xfrm>
          <a:noFill/>
        </p:spPr>
        <p:txBody>
          <a:bodyPr lIns="92000" tIns="46000" rIns="92000" bIns="46000">
            <a:spAutoFit/>
          </a:bodyPr>
          <a:lstStyle/>
          <a:p>
            <a:pPr algn="ctr"/>
            <a:r>
              <a:rPr lang="en-US" smtClean="0"/>
              <a:t>Spatial Filtering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F77A9B7-7482-47F5-B550-5DA822F240A8}" type="slidenum">
              <a:rPr lang="en-US"/>
              <a:pPr>
                <a:defRPr/>
              </a:pPr>
              <a:t>47</a:t>
            </a:fld>
            <a:endParaRPr lang="en-US"/>
          </a:p>
        </p:txBody>
      </p:sp>
      <p:pic>
        <p:nvPicPr>
          <p:cNvPr id="50183" name="Picture 25" descr="wg_detail_bl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352675"/>
            <a:ext cx="2286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Picture 26" descr="wg_detail_shar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2352675"/>
            <a:ext cx="2286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8" descr="wg_detail_u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2352675"/>
            <a:ext cx="2286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26" descr="wg_detail B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352675"/>
            <a:ext cx="2286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2043113" y="1146175"/>
            <a:ext cx="5057775" cy="701675"/>
          </a:xfrm>
        </p:spPr>
        <p:txBody>
          <a:bodyPr>
            <a:spAutoFit/>
          </a:bodyPr>
          <a:lstStyle/>
          <a:p>
            <a:pPr algn="ctr"/>
            <a:r>
              <a:rPr lang="en-US" smtClean="0"/>
              <a:t>Spatial Filtering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675845E-E6C3-4C42-8EF0-44473EC6B051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51205" name="Text Box 8"/>
          <p:cNvSpPr txBox="1">
            <a:spLocks noChangeArrowheads="1"/>
          </p:cNvSpPr>
          <p:nvPr/>
        </p:nvSpPr>
        <p:spPr bwMode="auto">
          <a:xfrm>
            <a:off x="862013" y="4656138"/>
            <a:ext cx="17303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bandpass</a:t>
            </a:r>
          </a:p>
          <a:p>
            <a:pPr algn="ctr"/>
            <a:r>
              <a:rPr lang="en-US" sz="2800"/>
              <a:t>filter</a:t>
            </a:r>
          </a:p>
        </p:txBody>
      </p:sp>
      <p:sp>
        <p:nvSpPr>
          <p:cNvPr id="51206" name="Text Box 11"/>
          <p:cNvSpPr txBox="1">
            <a:spLocks noChangeArrowheads="1"/>
          </p:cNvSpPr>
          <p:nvPr/>
        </p:nvSpPr>
        <p:spPr bwMode="auto">
          <a:xfrm>
            <a:off x="6662738" y="4656138"/>
            <a:ext cx="15113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unsharp</a:t>
            </a:r>
          </a:p>
          <a:p>
            <a:pPr algn="ctr"/>
            <a:r>
              <a:rPr lang="en-US" sz="2800"/>
              <a:t>masking</a:t>
            </a:r>
          </a:p>
        </p:txBody>
      </p:sp>
      <p:pic>
        <p:nvPicPr>
          <p:cNvPr id="51207" name="Picture 23" descr="wg_det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2352675"/>
            <a:ext cx="2286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Text Box 24"/>
          <p:cNvSpPr txBox="1">
            <a:spLocks noChangeArrowheads="1"/>
          </p:cNvSpPr>
          <p:nvPr/>
        </p:nvSpPr>
        <p:spPr bwMode="auto">
          <a:xfrm>
            <a:off x="3898900" y="4660900"/>
            <a:ext cx="1335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original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wg_detail_u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2352675"/>
            <a:ext cx="2286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 descr="wg_detail BP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352675"/>
            <a:ext cx="2286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>
          <a:xfrm>
            <a:off x="2043113" y="1146175"/>
            <a:ext cx="5057775" cy="701675"/>
          </a:xfrm>
        </p:spPr>
        <p:txBody>
          <a:bodyPr>
            <a:spAutoFit/>
          </a:bodyPr>
          <a:lstStyle/>
          <a:p>
            <a:pPr algn="ctr"/>
            <a:r>
              <a:rPr lang="en-US" smtClean="0"/>
              <a:t>Spatial Filtering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E2FD98D-CE2C-422F-AFD1-ABFC3A32CFC9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862013" y="4656138"/>
            <a:ext cx="17303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bandpass</a:t>
            </a:r>
          </a:p>
          <a:p>
            <a:pPr algn="ctr"/>
            <a:r>
              <a:rPr lang="en-US" sz="2800"/>
              <a:t>filter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6662738" y="4656138"/>
            <a:ext cx="15113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unsharp</a:t>
            </a:r>
          </a:p>
          <a:p>
            <a:pPr algn="ctr"/>
            <a:r>
              <a:rPr lang="en-US" sz="2800"/>
              <a:t>masking</a:t>
            </a:r>
          </a:p>
        </p:txBody>
      </p:sp>
      <p:pic>
        <p:nvPicPr>
          <p:cNvPr id="52231" name="Picture 7" descr="wg_det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2352675"/>
            <a:ext cx="2286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3898900" y="4660900"/>
            <a:ext cx="1335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original</a:t>
            </a: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415925" y="1816100"/>
            <a:ext cx="1852613" cy="58102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signed image with</a:t>
            </a:r>
          </a:p>
          <a:p>
            <a:r>
              <a:rPr lang="en-US" sz="1600">
                <a:solidFill>
                  <a:schemeClr val="tx1"/>
                </a:solidFill>
                <a:latin typeface="Comic Sans MS" pitchFamily="66" charset="0"/>
              </a:rPr>
              <a:t>0 at middle gray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7" descr="Image Formation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1290638"/>
            <a:ext cx="6149975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6"/>
          <p:cNvSpPr>
            <a:spLocks noChangeArrowheads="1"/>
          </p:cNvSpPr>
          <p:nvPr/>
        </p:nvSpPr>
        <p:spPr bwMode="auto">
          <a:xfrm>
            <a:off x="4876800" y="1676400"/>
            <a:ext cx="3810000" cy="723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/>
          <a:lstStyle/>
          <a:p>
            <a:r>
              <a:rPr lang="en-US" sz="4000">
                <a:latin typeface="Times New Roman" pitchFamily="18" charset="0"/>
              </a:rPr>
              <a:t>Image Formation</a:t>
            </a:r>
          </a:p>
        </p:txBody>
      </p:sp>
      <p:grpSp>
        <p:nvGrpSpPr>
          <p:cNvPr id="7172" name="Group 22"/>
          <p:cNvGrpSpPr>
            <a:grpSpLocks/>
          </p:cNvGrpSpPr>
          <p:nvPr/>
        </p:nvGrpSpPr>
        <p:grpSpPr bwMode="auto">
          <a:xfrm>
            <a:off x="1039813" y="3267075"/>
            <a:ext cx="685800" cy="1600200"/>
            <a:chOff x="655" y="2058"/>
            <a:chExt cx="432" cy="1008"/>
          </a:xfrm>
        </p:grpSpPr>
        <p:sp>
          <p:nvSpPr>
            <p:cNvPr id="7182" name="AutoShape 9"/>
            <p:cNvSpPr>
              <a:spLocks noChangeArrowheads="1"/>
            </p:cNvSpPr>
            <p:nvPr/>
          </p:nvSpPr>
          <p:spPr bwMode="auto">
            <a:xfrm rot="-2926132">
              <a:off x="415" y="2315"/>
              <a:ext cx="912" cy="432"/>
            </a:xfrm>
            <a:prstGeom prst="rightArrow">
              <a:avLst>
                <a:gd name="adj1" fmla="val 50000"/>
                <a:gd name="adj2" fmla="val 52778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2">
                  <a:alpha val="50000"/>
                </a:schemeClr>
              </a:outerShdw>
            </a:effectLst>
          </p:spPr>
          <p:txBody>
            <a:bodyPr lIns="102590" tIns="51296" rIns="102590" bIns="51296" anchor="ctr">
              <a:spAutoFit/>
            </a:bodyPr>
            <a:lstStyle/>
            <a:p>
              <a:endParaRPr lang="en-US"/>
            </a:p>
          </p:txBody>
        </p:sp>
        <p:sp>
          <p:nvSpPr>
            <p:cNvPr id="7183" name="Text Box 11"/>
            <p:cNvSpPr txBox="1">
              <a:spLocks noChangeArrowheads="1"/>
            </p:cNvSpPr>
            <p:nvPr/>
          </p:nvSpPr>
          <p:spPr bwMode="auto">
            <a:xfrm rot="-2926132">
              <a:off x="329" y="2437"/>
              <a:ext cx="10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00" tIns="46000" rIns="92000" bIns="46000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000">
                  <a:latin typeface="Times New Roman" pitchFamily="18" charset="0"/>
                </a:rPr>
                <a:t>object</a:t>
              </a:r>
            </a:p>
          </p:txBody>
        </p:sp>
      </p:grpSp>
      <p:grpSp>
        <p:nvGrpSpPr>
          <p:cNvPr id="7173" name="Group 24"/>
          <p:cNvGrpSpPr>
            <a:grpSpLocks/>
          </p:cNvGrpSpPr>
          <p:nvPr/>
        </p:nvGrpSpPr>
        <p:grpSpPr bwMode="auto">
          <a:xfrm>
            <a:off x="6246813" y="4656138"/>
            <a:ext cx="1601787" cy="685800"/>
            <a:chOff x="3935" y="2933"/>
            <a:chExt cx="1009" cy="432"/>
          </a:xfrm>
        </p:grpSpPr>
        <p:sp>
          <p:nvSpPr>
            <p:cNvPr id="7180" name="AutoShape 14"/>
            <p:cNvSpPr>
              <a:spLocks noChangeArrowheads="1"/>
            </p:cNvSpPr>
            <p:nvPr/>
          </p:nvSpPr>
          <p:spPr bwMode="auto">
            <a:xfrm rot="-10005100">
              <a:off x="3935" y="2933"/>
              <a:ext cx="960" cy="432"/>
            </a:xfrm>
            <a:prstGeom prst="rightArrow">
              <a:avLst>
                <a:gd name="adj1" fmla="val 50000"/>
                <a:gd name="adj2" fmla="val 55556"/>
              </a:avLst>
            </a:prstGeom>
            <a:solidFill>
              <a:srgbClr val="00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2">
                  <a:alpha val="50000"/>
                </a:schemeClr>
              </a:outerShdw>
            </a:effectLst>
          </p:spPr>
          <p:txBody>
            <a:bodyPr lIns="102590" tIns="51296" rIns="102590" bIns="51296" anchor="ctr">
              <a:spAutoFit/>
            </a:bodyPr>
            <a:lstStyle/>
            <a:p>
              <a:endParaRPr lang="en-US"/>
            </a:p>
          </p:txBody>
        </p:sp>
        <p:sp>
          <p:nvSpPr>
            <p:cNvPr id="7181" name="Text Box 15"/>
            <p:cNvSpPr txBox="1">
              <a:spLocks noChangeArrowheads="1"/>
            </p:cNvSpPr>
            <p:nvPr/>
          </p:nvSpPr>
          <p:spPr bwMode="auto">
            <a:xfrm rot="794900">
              <a:off x="3936" y="3023"/>
              <a:ext cx="10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00" tIns="46000" rIns="92000" bIns="46000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000">
                  <a:latin typeface="Times New Roman" pitchFamily="18" charset="0"/>
                </a:rPr>
                <a:t>image plane</a:t>
              </a:r>
            </a:p>
          </p:txBody>
        </p:sp>
      </p:grpSp>
      <p:grpSp>
        <p:nvGrpSpPr>
          <p:cNvPr id="7174" name="Group 23"/>
          <p:cNvGrpSpPr>
            <a:grpSpLocks/>
          </p:cNvGrpSpPr>
          <p:nvPr/>
        </p:nvGrpSpPr>
        <p:grpSpPr bwMode="auto">
          <a:xfrm>
            <a:off x="3151188" y="990600"/>
            <a:ext cx="685800" cy="1600200"/>
            <a:chOff x="1985" y="669"/>
            <a:chExt cx="432" cy="1008"/>
          </a:xfrm>
        </p:grpSpPr>
        <p:sp>
          <p:nvSpPr>
            <p:cNvPr id="7178" name="AutoShape 17"/>
            <p:cNvSpPr>
              <a:spLocks noChangeArrowheads="1"/>
            </p:cNvSpPr>
            <p:nvPr/>
          </p:nvSpPr>
          <p:spPr bwMode="auto">
            <a:xfrm rot="4141073">
              <a:off x="1745" y="1004"/>
              <a:ext cx="912" cy="432"/>
            </a:xfrm>
            <a:prstGeom prst="rightArrow">
              <a:avLst>
                <a:gd name="adj1" fmla="val 50000"/>
                <a:gd name="adj2" fmla="val 52778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2">
                  <a:alpha val="50000"/>
                </a:schemeClr>
              </a:outerShdw>
            </a:effectLst>
          </p:spPr>
          <p:txBody>
            <a:bodyPr lIns="102590" tIns="51296" rIns="102590" bIns="51296" anchor="ctr">
              <a:spAutoFit/>
            </a:bodyPr>
            <a:lstStyle/>
            <a:p>
              <a:endParaRPr lang="en-US"/>
            </a:p>
          </p:txBody>
        </p:sp>
        <p:sp>
          <p:nvSpPr>
            <p:cNvPr id="7179" name="Text Box 18"/>
            <p:cNvSpPr txBox="1">
              <a:spLocks noChangeArrowheads="1"/>
            </p:cNvSpPr>
            <p:nvPr/>
          </p:nvSpPr>
          <p:spPr bwMode="auto">
            <a:xfrm rot="4141073">
              <a:off x="1687" y="1048"/>
              <a:ext cx="10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00" tIns="46000" rIns="92000" bIns="46000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000">
                  <a:latin typeface="Times New Roman" pitchFamily="18" charset="0"/>
                </a:rPr>
                <a:t>lens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20BF419-79AB-408E-99B8-BF545EF4C9E5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pPr algn="ctr"/>
            <a:r>
              <a:rPr lang="en-US" smtClean="0"/>
              <a:t>Motion Blur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9DEA77C-4061-4A46-A6AF-24B28C61CF08}" type="slidenum">
              <a:rPr lang="en-US"/>
              <a:pPr>
                <a:defRPr/>
              </a:pPr>
              <a:t>50</a:t>
            </a:fld>
            <a:endParaRPr lang="en-US"/>
          </a:p>
        </p:txBody>
      </p:sp>
      <p:grpSp>
        <p:nvGrpSpPr>
          <p:cNvPr id="53251" name="Group 21"/>
          <p:cNvGrpSpPr>
            <a:grpSpLocks/>
          </p:cNvGrpSpPr>
          <p:nvPr/>
        </p:nvGrpSpPr>
        <p:grpSpPr bwMode="auto">
          <a:xfrm>
            <a:off x="6299200" y="1676400"/>
            <a:ext cx="2239963" cy="4424363"/>
            <a:chOff x="3504" y="1056"/>
            <a:chExt cx="1411" cy="2787"/>
          </a:xfrm>
        </p:grpSpPr>
        <p:pic>
          <p:nvPicPr>
            <p:cNvPr id="53268" name="Picture 15" descr="wg_detail_mot_blu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056"/>
              <a:ext cx="1411" cy="1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9" name="Picture 17" descr="wg_detail_mot_blur_ro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544"/>
              <a:ext cx="1411" cy="1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3252" name="Picture 18" descr="wg_det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43200"/>
            <a:ext cx="223996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53" name="Group 20"/>
          <p:cNvGrpSpPr>
            <a:grpSpLocks/>
          </p:cNvGrpSpPr>
          <p:nvPr/>
        </p:nvGrpSpPr>
        <p:grpSpPr bwMode="auto">
          <a:xfrm>
            <a:off x="604838" y="1676400"/>
            <a:ext cx="2239962" cy="4424363"/>
            <a:chOff x="528" y="1056"/>
            <a:chExt cx="1411" cy="2787"/>
          </a:xfrm>
        </p:grpSpPr>
        <p:pic>
          <p:nvPicPr>
            <p:cNvPr id="53266" name="Picture 16" descr="wg_detail_mot_blur_re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056"/>
              <a:ext cx="1411" cy="1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7" name="Picture 19" descr="wg_detail_mot_blur_zoo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544"/>
              <a:ext cx="1411" cy="1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254" name="Text Box 22"/>
          <p:cNvSpPr txBox="1">
            <a:spLocks noChangeArrowheads="1"/>
          </p:cNvSpPr>
          <p:nvPr/>
        </p:nvSpPr>
        <p:spPr bwMode="auto">
          <a:xfrm>
            <a:off x="5105400" y="1676400"/>
            <a:ext cx="989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000"/>
              <a:t>vertical</a:t>
            </a:r>
          </a:p>
        </p:txBody>
      </p:sp>
      <p:sp>
        <p:nvSpPr>
          <p:cNvPr id="53255" name="Text Box 23"/>
          <p:cNvSpPr txBox="1">
            <a:spLocks noChangeArrowheads="1"/>
          </p:cNvSpPr>
          <p:nvPr/>
        </p:nvSpPr>
        <p:spPr bwMode="auto">
          <a:xfrm>
            <a:off x="2971800" y="1676400"/>
            <a:ext cx="1089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000"/>
              <a:t>regional</a:t>
            </a:r>
          </a:p>
        </p:txBody>
      </p:sp>
      <p:sp>
        <p:nvSpPr>
          <p:cNvPr id="53256" name="Text Box 24"/>
          <p:cNvSpPr txBox="1">
            <a:spLocks noChangeArrowheads="1"/>
          </p:cNvSpPr>
          <p:nvPr/>
        </p:nvSpPr>
        <p:spPr bwMode="auto">
          <a:xfrm>
            <a:off x="2971800" y="5715000"/>
            <a:ext cx="804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000"/>
              <a:t>zoom</a:t>
            </a:r>
          </a:p>
        </p:txBody>
      </p:sp>
      <p:sp>
        <p:nvSpPr>
          <p:cNvPr id="53257" name="Text Box 25"/>
          <p:cNvSpPr txBox="1">
            <a:spLocks noChangeArrowheads="1"/>
          </p:cNvSpPr>
          <p:nvPr/>
        </p:nvSpPr>
        <p:spPr bwMode="auto">
          <a:xfrm>
            <a:off x="4953000" y="5699125"/>
            <a:ext cx="1228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2000"/>
              <a:t>rotational</a:t>
            </a:r>
          </a:p>
        </p:txBody>
      </p:sp>
      <p:sp>
        <p:nvSpPr>
          <p:cNvPr id="53258" name="Text Box 26"/>
          <p:cNvSpPr txBox="1">
            <a:spLocks noChangeArrowheads="1"/>
          </p:cNvSpPr>
          <p:nvPr/>
        </p:nvSpPr>
        <p:spPr bwMode="auto">
          <a:xfrm>
            <a:off x="4046538" y="4878388"/>
            <a:ext cx="1004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2000"/>
              <a:t>original</a:t>
            </a:r>
          </a:p>
        </p:txBody>
      </p:sp>
      <p:sp>
        <p:nvSpPr>
          <p:cNvPr id="53259" name="Line 27"/>
          <p:cNvSpPr>
            <a:spLocks noChangeShapeType="1"/>
          </p:cNvSpPr>
          <p:nvPr/>
        </p:nvSpPr>
        <p:spPr bwMode="auto">
          <a:xfrm>
            <a:off x="5181600" y="21050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60" name="Line 28"/>
          <p:cNvSpPr>
            <a:spLocks noChangeShapeType="1"/>
          </p:cNvSpPr>
          <p:nvPr/>
        </p:nvSpPr>
        <p:spPr bwMode="auto">
          <a:xfrm>
            <a:off x="5181600" y="56864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61" name="Line 29"/>
          <p:cNvSpPr>
            <a:spLocks noChangeShapeType="1"/>
          </p:cNvSpPr>
          <p:nvPr/>
        </p:nvSpPr>
        <p:spPr bwMode="auto">
          <a:xfrm flipH="1">
            <a:off x="2971800" y="21050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62" name="Line 30"/>
          <p:cNvSpPr>
            <a:spLocks noChangeShapeType="1"/>
          </p:cNvSpPr>
          <p:nvPr/>
        </p:nvSpPr>
        <p:spPr bwMode="auto">
          <a:xfrm flipH="1">
            <a:off x="2971800" y="56864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Group 15"/>
          <p:cNvGrpSpPr>
            <a:grpSpLocks/>
          </p:cNvGrpSpPr>
          <p:nvPr/>
        </p:nvGrpSpPr>
        <p:grpSpPr bwMode="auto">
          <a:xfrm>
            <a:off x="3238500" y="1981200"/>
            <a:ext cx="2641600" cy="3794125"/>
            <a:chOff x="2244" y="1414"/>
            <a:chExt cx="1830" cy="2710"/>
          </a:xfrm>
        </p:grpSpPr>
        <p:sp>
          <p:nvSpPr>
            <p:cNvPr id="54285" name="Text Box 4"/>
            <p:cNvSpPr txBox="1">
              <a:spLocks noChangeArrowheads="1"/>
            </p:cNvSpPr>
            <p:nvPr/>
          </p:nvSpPr>
          <p:spPr bwMode="auto">
            <a:xfrm>
              <a:off x="2498" y="3753"/>
              <a:ext cx="1322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color noise</a:t>
              </a:r>
            </a:p>
          </p:txBody>
        </p:sp>
        <p:pic>
          <p:nvPicPr>
            <p:cNvPr id="54286" name="Picture 9" descr="wg_detail_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2244" y="1414"/>
              <a:ext cx="1830" cy="2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275" name="Group 12"/>
          <p:cNvGrpSpPr>
            <a:grpSpLocks/>
          </p:cNvGrpSpPr>
          <p:nvPr/>
        </p:nvGrpSpPr>
        <p:grpSpPr bwMode="auto">
          <a:xfrm>
            <a:off x="304800" y="1981200"/>
            <a:ext cx="2641600" cy="3794125"/>
            <a:chOff x="192" y="1248"/>
            <a:chExt cx="1664" cy="2391"/>
          </a:xfrm>
        </p:grpSpPr>
        <p:sp>
          <p:nvSpPr>
            <p:cNvPr id="54283" name="Text Box 5"/>
            <p:cNvSpPr txBox="1">
              <a:spLocks noChangeArrowheads="1"/>
            </p:cNvSpPr>
            <p:nvPr/>
          </p:nvSpPr>
          <p:spPr bwMode="auto">
            <a:xfrm>
              <a:off x="279" y="3312"/>
              <a:ext cx="14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blurred image</a:t>
              </a:r>
            </a:p>
          </p:txBody>
        </p:sp>
        <p:pic>
          <p:nvPicPr>
            <p:cNvPr id="54284" name="Picture 10" descr="wg_detail_noise_blu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192" y="1248"/>
              <a:ext cx="166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276" name="Group 13"/>
          <p:cNvGrpSpPr>
            <a:grpSpLocks/>
          </p:cNvGrpSpPr>
          <p:nvPr/>
        </p:nvGrpSpPr>
        <p:grpSpPr bwMode="auto">
          <a:xfrm>
            <a:off x="6172200" y="1981200"/>
            <a:ext cx="2641600" cy="3794125"/>
            <a:chOff x="3888" y="1248"/>
            <a:chExt cx="1664" cy="2391"/>
          </a:xfrm>
        </p:grpSpPr>
        <p:sp>
          <p:nvSpPr>
            <p:cNvPr id="54281" name="Text Box 6"/>
            <p:cNvSpPr txBox="1">
              <a:spLocks noChangeArrowheads="1"/>
            </p:cNvSpPr>
            <p:nvPr/>
          </p:nvSpPr>
          <p:spPr bwMode="auto">
            <a:xfrm>
              <a:off x="3956" y="3312"/>
              <a:ext cx="15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color-only blur</a:t>
              </a:r>
            </a:p>
          </p:txBody>
        </p:sp>
        <p:pic>
          <p:nvPicPr>
            <p:cNvPr id="54282" name="Picture 11" descr="wg_detail_noise_color_blu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3888" y="1248"/>
              <a:ext cx="166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43000"/>
            <a:ext cx="7772400" cy="723900"/>
          </a:xfrm>
        </p:spPr>
        <p:txBody>
          <a:bodyPr/>
          <a:lstStyle/>
          <a:p>
            <a:pPr algn="ctr"/>
            <a:r>
              <a:rPr lang="en-US" smtClean="0"/>
              <a:t>Noise Reduction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60D8317-842D-487B-BFD9-2978B15A1776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3"/>
          <p:cNvSpPr txBox="1">
            <a:spLocks noChangeArrowheads="1"/>
          </p:cNvSpPr>
          <p:nvPr/>
        </p:nvSpPr>
        <p:spPr bwMode="auto">
          <a:xfrm>
            <a:off x="6107113" y="5246688"/>
            <a:ext cx="2757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5x5 Wiener filter</a:t>
            </a:r>
          </a:p>
        </p:txBody>
      </p:sp>
      <p:grpSp>
        <p:nvGrpSpPr>
          <p:cNvPr id="55299" name="Group 14"/>
          <p:cNvGrpSpPr>
            <a:grpSpLocks/>
          </p:cNvGrpSpPr>
          <p:nvPr/>
        </p:nvGrpSpPr>
        <p:grpSpPr bwMode="auto">
          <a:xfrm>
            <a:off x="3238500" y="1981200"/>
            <a:ext cx="2641600" cy="3794125"/>
            <a:chOff x="2244" y="1414"/>
            <a:chExt cx="1830" cy="2710"/>
          </a:xfrm>
        </p:grpSpPr>
        <p:sp>
          <p:nvSpPr>
            <p:cNvPr id="55308" name="Text Box 3"/>
            <p:cNvSpPr txBox="1">
              <a:spLocks noChangeArrowheads="1"/>
            </p:cNvSpPr>
            <p:nvPr/>
          </p:nvSpPr>
          <p:spPr bwMode="auto">
            <a:xfrm>
              <a:off x="2498" y="3753"/>
              <a:ext cx="1322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color noise</a:t>
              </a:r>
            </a:p>
          </p:txBody>
        </p:sp>
        <p:pic>
          <p:nvPicPr>
            <p:cNvPr id="55309" name="Picture 4" descr="wg_detail_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2244" y="1414"/>
              <a:ext cx="1830" cy="2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300" name="Group 5"/>
          <p:cNvGrpSpPr>
            <a:grpSpLocks/>
          </p:cNvGrpSpPr>
          <p:nvPr/>
        </p:nvGrpSpPr>
        <p:grpSpPr bwMode="auto">
          <a:xfrm>
            <a:off x="304800" y="1981200"/>
            <a:ext cx="2641600" cy="3794125"/>
            <a:chOff x="192" y="1248"/>
            <a:chExt cx="1664" cy="2391"/>
          </a:xfrm>
        </p:grpSpPr>
        <p:sp>
          <p:nvSpPr>
            <p:cNvPr id="55306" name="Text Box 6"/>
            <p:cNvSpPr txBox="1">
              <a:spLocks noChangeArrowheads="1"/>
            </p:cNvSpPr>
            <p:nvPr/>
          </p:nvSpPr>
          <p:spPr bwMode="auto">
            <a:xfrm>
              <a:off x="279" y="3312"/>
              <a:ext cx="14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blurred image</a:t>
              </a:r>
            </a:p>
          </p:txBody>
        </p:sp>
        <p:pic>
          <p:nvPicPr>
            <p:cNvPr id="55307" name="Picture 7" descr="wg_detail_noise_blu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192" y="1248"/>
              <a:ext cx="166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301" name="Rectangle 11"/>
          <p:cNvSpPr>
            <a:spLocks noGrp="1" noChangeArrowheads="1"/>
          </p:cNvSpPr>
          <p:nvPr>
            <p:ph type="title"/>
          </p:nvPr>
        </p:nvSpPr>
        <p:spPr>
          <a:xfrm>
            <a:off x="685800" y="1143000"/>
            <a:ext cx="7772400" cy="723900"/>
          </a:xfrm>
        </p:spPr>
        <p:txBody>
          <a:bodyPr/>
          <a:lstStyle/>
          <a:p>
            <a:pPr algn="ctr"/>
            <a:r>
              <a:rPr lang="en-US" smtClean="0"/>
              <a:t>Noise Reduction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156FDC-7C5D-4541-89E1-AA9C60A1C4B2}" type="slidenum">
              <a:rPr lang="en-US"/>
              <a:pPr>
                <a:defRPr/>
              </a:pPr>
              <a:t>52</a:t>
            </a:fld>
            <a:endParaRPr lang="en-US"/>
          </a:p>
        </p:txBody>
      </p:sp>
      <p:pic>
        <p:nvPicPr>
          <p:cNvPr id="55302" name="Picture 12" descr="wg_wiener_5x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3" r="40909"/>
          <a:stretch>
            <a:fillRect/>
          </a:stretch>
        </p:blipFill>
        <p:spPr bwMode="auto">
          <a:xfrm>
            <a:off x="6172200" y="1981200"/>
            <a:ext cx="2633663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5" descr="wg_n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7" r="40900"/>
          <a:stretch>
            <a:fillRect/>
          </a:stretch>
        </p:blipFill>
        <p:spPr bwMode="auto">
          <a:xfrm>
            <a:off x="6172200" y="1981200"/>
            <a:ext cx="2643188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14" descr="wg_gra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7" r="40900"/>
          <a:stretch>
            <a:fillRect/>
          </a:stretch>
        </p:blipFill>
        <p:spPr bwMode="auto">
          <a:xfrm>
            <a:off x="304800" y="1981200"/>
            <a:ext cx="26416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43000"/>
            <a:ext cx="7772400" cy="723900"/>
          </a:xfrm>
        </p:spPr>
        <p:txBody>
          <a:bodyPr/>
          <a:lstStyle/>
          <a:p>
            <a:pPr algn="ctr"/>
            <a:r>
              <a:rPr lang="en-US" smtClean="0"/>
              <a:t>Noise Reduction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DF0172D-1A9B-4F51-9E88-EE67CF6120EB}" type="slidenum">
              <a:rPr lang="en-US"/>
              <a:pPr>
                <a:defRPr/>
              </a:pPr>
              <a:t>53</a:t>
            </a:fld>
            <a:endParaRPr lang="en-US"/>
          </a:p>
        </p:txBody>
      </p:sp>
      <p:pic>
        <p:nvPicPr>
          <p:cNvPr id="56325" name="Picture 4" descr="wg_det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3" r="40909"/>
          <a:stretch>
            <a:fillRect/>
          </a:stretch>
        </p:blipFill>
        <p:spPr bwMode="auto">
          <a:xfrm>
            <a:off x="3238500" y="1982788"/>
            <a:ext cx="2635250" cy="319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3903663" y="5440363"/>
            <a:ext cx="1335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original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911225" y="5226050"/>
            <a:ext cx="14335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periodic</a:t>
            </a:r>
          </a:p>
          <a:p>
            <a:pPr algn="ctr"/>
            <a:r>
              <a:rPr lang="en-US" sz="2800"/>
              <a:t>noise</a:t>
            </a:r>
          </a:p>
        </p:txBody>
      </p:sp>
      <p:sp>
        <p:nvSpPr>
          <p:cNvPr id="56328" name="Text Box 10"/>
          <p:cNvSpPr txBox="1">
            <a:spLocks noChangeArrowheads="1"/>
          </p:cNvSpPr>
          <p:nvPr/>
        </p:nvSpPr>
        <p:spPr bwMode="auto">
          <a:xfrm>
            <a:off x="6592888" y="5226050"/>
            <a:ext cx="18478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frequency </a:t>
            </a:r>
          </a:p>
          <a:p>
            <a:pPr algn="ctr"/>
            <a:r>
              <a:rPr lang="en-US" sz="2800"/>
              <a:t>tuned filter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Shot Noise or Salt &amp; Pepper Noise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DABAD91-648E-4837-A756-2703A7F2EE23}" type="slidenum">
              <a:rPr lang="en-US"/>
              <a:pPr>
                <a:defRPr/>
              </a:pPr>
              <a:t>54</a:t>
            </a:fld>
            <a:endParaRPr lang="en-US"/>
          </a:p>
        </p:txBody>
      </p:sp>
      <p:grpSp>
        <p:nvGrpSpPr>
          <p:cNvPr id="57347" name="Group 11"/>
          <p:cNvGrpSpPr>
            <a:grpSpLocks/>
          </p:cNvGrpSpPr>
          <p:nvPr/>
        </p:nvGrpSpPr>
        <p:grpSpPr bwMode="auto">
          <a:xfrm>
            <a:off x="304800" y="1981200"/>
            <a:ext cx="2641600" cy="3795713"/>
            <a:chOff x="181" y="1392"/>
            <a:chExt cx="1664" cy="2391"/>
          </a:xfrm>
        </p:grpSpPr>
        <p:pic>
          <p:nvPicPr>
            <p:cNvPr id="57357" name="Picture 4" descr="wg_detail_s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181" y="1392"/>
              <a:ext cx="166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8" name="Text Box 7"/>
            <p:cNvSpPr txBox="1">
              <a:spLocks noChangeArrowheads="1"/>
            </p:cNvSpPr>
            <p:nvPr/>
          </p:nvSpPr>
          <p:spPr bwMode="auto">
            <a:xfrm>
              <a:off x="347" y="3456"/>
              <a:ext cx="13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+ shot noise</a:t>
              </a:r>
            </a:p>
          </p:txBody>
        </p:sp>
      </p:grpSp>
      <p:grpSp>
        <p:nvGrpSpPr>
          <p:cNvPr id="57348" name="Group 12"/>
          <p:cNvGrpSpPr>
            <a:grpSpLocks/>
          </p:cNvGrpSpPr>
          <p:nvPr/>
        </p:nvGrpSpPr>
        <p:grpSpPr bwMode="auto">
          <a:xfrm>
            <a:off x="6172200" y="1981200"/>
            <a:ext cx="2643188" cy="3795713"/>
            <a:chOff x="3920" y="1392"/>
            <a:chExt cx="1664" cy="2391"/>
          </a:xfrm>
        </p:grpSpPr>
        <p:pic>
          <p:nvPicPr>
            <p:cNvPr id="57355" name="Picture 5" descr="wg_detail_pnois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3920" y="1392"/>
              <a:ext cx="166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6" name="Text Box 8"/>
            <p:cNvSpPr txBox="1">
              <a:spLocks noChangeArrowheads="1"/>
            </p:cNvSpPr>
            <p:nvPr/>
          </p:nvSpPr>
          <p:spPr bwMode="auto">
            <a:xfrm>
              <a:off x="4114" y="3456"/>
              <a:ext cx="12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- shot noise</a:t>
              </a:r>
            </a:p>
          </p:txBody>
        </p:sp>
      </p:grpSp>
      <p:grpSp>
        <p:nvGrpSpPr>
          <p:cNvPr id="57349" name="Group 10"/>
          <p:cNvGrpSpPr>
            <a:grpSpLocks/>
          </p:cNvGrpSpPr>
          <p:nvPr/>
        </p:nvGrpSpPr>
        <p:grpSpPr bwMode="auto">
          <a:xfrm>
            <a:off x="3238500" y="1981200"/>
            <a:ext cx="2641600" cy="3795713"/>
            <a:chOff x="2064" y="1392"/>
            <a:chExt cx="1664" cy="2391"/>
          </a:xfrm>
        </p:grpSpPr>
        <p:pic>
          <p:nvPicPr>
            <p:cNvPr id="57353" name="Picture 6" descr="wg_detail_spnois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2064" y="1392"/>
              <a:ext cx="166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4" name="Text Box 9"/>
            <p:cNvSpPr txBox="1">
              <a:spLocks noChangeArrowheads="1"/>
            </p:cNvSpPr>
            <p:nvPr/>
          </p:nvSpPr>
          <p:spPr bwMode="auto">
            <a:xfrm>
              <a:off x="2345" y="3456"/>
              <a:ext cx="110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s&amp;p noise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Nonlinear Filters: the Median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9EA3AA-1116-4520-85C5-F5F88D71E4BE}" type="slidenum">
              <a:rPr lang="en-US"/>
              <a:pPr>
                <a:defRPr/>
              </a:pPr>
              <a:t>55</a:t>
            </a:fld>
            <a:endParaRPr lang="en-US"/>
          </a:p>
        </p:txBody>
      </p:sp>
      <p:grpSp>
        <p:nvGrpSpPr>
          <p:cNvPr id="58371" name="Group 18"/>
          <p:cNvGrpSpPr>
            <a:grpSpLocks/>
          </p:cNvGrpSpPr>
          <p:nvPr/>
        </p:nvGrpSpPr>
        <p:grpSpPr bwMode="auto">
          <a:xfrm>
            <a:off x="3238500" y="1981200"/>
            <a:ext cx="2641600" cy="3795713"/>
            <a:chOff x="2064" y="1440"/>
            <a:chExt cx="1664" cy="2391"/>
          </a:xfrm>
        </p:grpSpPr>
        <p:pic>
          <p:nvPicPr>
            <p:cNvPr id="58381" name="Picture 10" descr="wg_detail_sp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2064" y="1440"/>
              <a:ext cx="166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2" name="Text Box 11"/>
            <p:cNvSpPr txBox="1">
              <a:spLocks noChangeArrowheads="1"/>
            </p:cNvSpPr>
            <p:nvPr/>
          </p:nvSpPr>
          <p:spPr bwMode="auto">
            <a:xfrm>
              <a:off x="2345" y="3504"/>
              <a:ext cx="110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s&amp;p noise</a:t>
              </a:r>
            </a:p>
          </p:txBody>
        </p:sp>
      </p:grpSp>
      <p:grpSp>
        <p:nvGrpSpPr>
          <p:cNvPr id="58372" name="Group 17"/>
          <p:cNvGrpSpPr>
            <a:grpSpLocks/>
          </p:cNvGrpSpPr>
          <p:nvPr/>
        </p:nvGrpSpPr>
        <p:grpSpPr bwMode="auto">
          <a:xfrm>
            <a:off x="304800" y="1982788"/>
            <a:ext cx="2635250" cy="3795712"/>
            <a:chOff x="304" y="1440"/>
            <a:chExt cx="1660" cy="2391"/>
          </a:xfrm>
        </p:grpSpPr>
        <p:pic>
          <p:nvPicPr>
            <p:cNvPr id="58379" name="Picture 12" descr="wg_det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304" y="1440"/>
              <a:ext cx="1660" cy="2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0" name="Text Box 13"/>
            <p:cNvSpPr txBox="1">
              <a:spLocks noChangeArrowheads="1"/>
            </p:cNvSpPr>
            <p:nvPr/>
          </p:nvSpPr>
          <p:spPr bwMode="auto">
            <a:xfrm>
              <a:off x="713" y="3504"/>
              <a:ext cx="8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original</a:t>
              </a:r>
            </a:p>
          </p:txBody>
        </p:sp>
      </p:grpSp>
      <p:grpSp>
        <p:nvGrpSpPr>
          <p:cNvPr id="58373" name="Group 19"/>
          <p:cNvGrpSpPr>
            <a:grpSpLocks/>
          </p:cNvGrpSpPr>
          <p:nvPr/>
        </p:nvGrpSpPr>
        <p:grpSpPr bwMode="auto">
          <a:xfrm>
            <a:off x="6172200" y="1981200"/>
            <a:ext cx="2643188" cy="3795713"/>
            <a:chOff x="3808" y="1440"/>
            <a:chExt cx="1664" cy="2391"/>
          </a:xfrm>
        </p:grpSpPr>
        <p:pic>
          <p:nvPicPr>
            <p:cNvPr id="58377" name="Picture 15" descr="wg_detail_spnoise_m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3808" y="1440"/>
              <a:ext cx="166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8" name="Text Box 16"/>
            <p:cNvSpPr txBox="1">
              <a:spLocks noChangeArrowheads="1"/>
            </p:cNvSpPr>
            <p:nvPr/>
          </p:nvSpPr>
          <p:spPr bwMode="auto">
            <a:xfrm>
              <a:off x="3970" y="3504"/>
              <a:ext cx="133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median filter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Nonlinear Filters: Min and Maxmin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B06E094-9347-41BF-99AB-2A24EB20060C}" type="slidenum">
              <a:rPr lang="en-US"/>
              <a:pPr>
                <a:defRPr/>
              </a:pPr>
              <a:t>56</a:t>
            </a:fld>
            <a:endParaRPr lang="en-US"/>
          </a:p>
        </p:txBody>
      </p:sp>
      <p:grpSp>
        <p:nvGrpSpPr>
          <p:cNvPr id="59395" name="Group 20"/>
          <p:cNvGrpSpPr>
            <a:grpSpLocks/>
          </p:cNvGrpSpPr>
          <p:nvPr/>
        </p:nvGrpSpPr>
        <p:grpSpPr bwMode="auto">
          <a:xfrm>
            <a:off x="304800" y="1981200"/>
            <a:ext cx="2641600" cy="3795713"/>
            <a:chOff x="384" y="1440"/>
            <a:chExt cx="1664" cy="2391"/>
          </a:xfrm>
        </p:grpSpPr>
        <p:pic>
          <p:nvPicPr>
            <p:cNvPr id="59405" name="Picture 12" descr="wg_detail_s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384" y="1440"/>
              <a:ext cx="166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6" name="Text Box 15"/>
            <p:cNvSpPr txBox="1">
              <a:spLocks noChangeArrowheads="1"/>
            </p:cNvSpPr>
            <p:nvPr/>
          </p:nvSpPr>
          <p:spPr bwMode="auto">
            <a:xfrm>
              <a:off x="550" y="3504"/>
              <a:ext cx="13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+ shot noise</a:t>
              </a:r>
            </a:p>
          </p:txBody>
        </p:sp>
      </p:grpSp>
      <p:grpSp>
        <p:nvGrpSpPr>
          <p:cNvPr id="59396" name="Group 21"/>
          <p:cNvGrpSpPr>
            <a:grpSpLocks/>
          </p:cNvGrpSpPr>
          <p:nvPr/>
        </p:nvGrpSpPr>
        <p:grpSpPr bwMode="auto">
          <a:xfrm>
            <a:off x="3238500" y="1981200"/>
            <a:ext cx="2641600" cy="3795713"/>
            <a:chOff x="2064" y="1440"/>
            <a:chExt cx="1664" cy="2391"/>
          </a:xfrm>
        </p:grpSpPr>
        <p:pic>
          <p:nvPicPr>
            <p:cNvPr id="59403" name="Picture 13" descr="wg_detail_snoise_m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2064" y="1440"/>
              <a:ext cx="166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4" name="Text Box 16"/>
            <p:cNvSpPr txBox="1">
              <a:spLocks noChangeArrowheads="1"/>
            </p:cNvSpPr>
            <p:nvPr/>
          </p:nvSpPr>
          <p:spPr bwMode="auto">
            <a:xfrm>
              <a:off x="2414" y="3504"/>
              <a:ext cx="9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min filter</a:t>
              </a:r>
            </a:p>
          </p:txBody>
        </p:sp>
      </p:grpSp>
      <p:grpSp>
        <p:nvGrpSpPr>
          <p:cNvPr id="59397" name="Group 22"/>
          <p:cNvGrpSpPr>
            <a:grpSpLocks/>
          </p:cNvGrpSpPr>
          <p:nvPr/>
        </p:nvGrpSpPr>
        <p:grpSpPr bwMode="auto">
          <a:xfrm>
            <a:off x="6172200" y="1981200"/>
            <a:ext cx="2643188" cy="3795713"/>
            <a:chOff x="3543" y="1440"/>
            <a:chExt cx="1664" cy="2391"/>
          </a:xfrm>
        </p:grpSpPr>
        <p:pic>
          <p:nvPicPr>
            <p:cNvPr id="59401" name="Picture 14" descr="wg_detail_snoise_min_max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3" r="40909"/>
            <a:stretch>
              <a:fillRect/>
            </a:stretch>
          </p:blipFill>
          <p:spPr bwMode="auto">
            <a:xfrm>
              <a:off x="3543" y="1440"/>
              <a:ext cx="166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2" name="Text Box 17"/>
            <p:cNvSpPr txBox="1">
              <a:spLocks noChangeArrowheads="1"/>
            </p:cNvSpPr>
            <p:nvPr/>
          </p:nvSpPr>
          <p:spPr bwMode="auto">
            <a:xfrm>
              <a:off x="3681" y="3504"/>
              <a:ext cx="138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800"/>
                <a:t>maxmin filter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Nonlinear Filters: Max and Minmax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FE2F88-984D-4655-81CE-A3882639A46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pic>
        <p:nvPicPr>
          <p:cNvPr id="60419" name="Picture 12" descr="wg_detail_pno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3" r="40909"/>
          <a:stretch>
            <a:fillRect/>
          </a:stretch>
        </p:blipFill>
        <p:spPr bwMode="auto">
          <a:xfrm>
            <a:off x="304800" y="1981200"/>
            <a:ext cx="26416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 Box 15"/>
          <p:cNvSpPr txBox="1">
            <a:spLocks noChangeArrowheads="1"/>
          </p:cNvSpPr>
          <p:nvPr/>
        </p:nvSpPr>
        <p:spPr bwMode="auto">
          <a:xfrm>
            <a:off x="614363" y="5257800"/>
            <a:ext cx="2025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- shot noise</a:t>
            </a:r>
          </a:p>
        </p:txBody>
      </p:sp>
      <p:pic>
        <p:nvPicPr>
          <p:cNvPr id="60421" name="Picture 13" descr="wg_detail_pnoise_ma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3" r="40909"/>
          <a:stretch>
            <a:fillRect/>
          </a:stretch>
        </p:blipFill>
        <p:spPr bwMode="auto">
          <a:xfrm>
            <a:off x="3238500" y="1981200"/>
            <a:ext cx="26416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 Box 16"/>
          <p:cNvSpPr txBox="1">
            <a:spLocks noChangeArrowheads="1"/>
          </p:cNvSpPr>
          <p:nvPr/>
        </p:nvSpPr>
        <p:spPr bwMode="auto">
          <a:xfrm>
            <a:off x="3756025" y="5257800"/>
            <a:ext cx="1628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max filter</a:t>
            </a:r>
          </a:p>
        </p:txBody>
      </p:sp>
      <p:pic>
        <p:nvPicPr>
          <p:cNvPr id="60423" name="Picture 14" descr="wg_detail_pnoise_max_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3" r="40909"/>
          <a:stretch>
            <a:fillRect/>
          </a:stretch>
        </p:blipFill>
        <p:spPr bwMode="auto">
          <a:xfrm>
            <a:off x="6172200" y="1981200"/>
            <a:ext cx="2643188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Text Box 17"/>
          <p:cNvSpPr txBox="1">
            <a:spLocks noChangeArrowheads="1"/>
          </p:cNvSpPr>
          <p:nvPr/>
        </p:nvSpPr>
        <p:spPr bwMode="auto">
          <a:xfrm>
            <a:off x="6800850" y="5257800"/>
            <a:ext cx="1431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minmax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BinMorph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866900"/>
            <a:ext cx="7866063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7388" y="990600"/>
            <a:ext cx="7770812" cy="723900"/>
          </a:xfrm>
        </p:spPr>
        <p:txBody>
          <a:bodyPr/>
          <a:lstStyle/>
          <a:p>
            <a:pPr algn="ctr"/>
            <a:r>
              <a:rPr lang="en-US" sz="3200" smtClean="0"/>
              <a:t>Nonlinear Processing: Binary Morphology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E78063-B443-43D4-98D2-C1AEA7524FB0}" type="slidenum">
              <a:rPr lang="en-US"/>
              <a:pPr>
                <a:defRPr/>
              </a:pPr>
              <a:t>58</a:t>
            </a:fld>
            <a:endParaRPr lang="en-US"/>
          </a:p>
        </p:txBody>
      </p:sp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2684463" y="5372100"/>
            <a:ext cx="457200" cy="457200"/>
            <a:chOff x="1440" y="3552"/>
            <a:chExt cx="288" cy="288"/>
          </a:xfrm>
        </p:grpSpPr>
        <p:sp>
          <p:nvSpPr>
            <p:cNvPr id="61456" name="Rectangle 5"/>
            <p:cNvSpPr>
              <a:spLocks noChangeArrowheads="1"/>
            </p:cNvSpPr>
            <p:nvPr/>
          </p:nvSpPr>
          <p:spPr bwMode="auto">
            <a:xfrm>
              <a:off x="1440" y="3552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1457" name="Group 6"/>
            <p:cNvGrpSpPr>
              <a:grpSpLocks/>
            </p:cNvGrpSpPr>
            <p:nvPr/>
          </p:nvGrpSpPr>
          <p:grpSpPr bwMode="auto">
            <a:xfrm>
              <a:off x="1440" y="3552"/>
              <a:ext cx="288" cy="288"/>
              <a:chOff x="1680" y="3552"/>
              <a:chExt cx="288" cy="288"/>
            </a:xfrm>
          </p:grpSpPr>
          <p:sp>
            <p:nvSpPr>
              <p:cNvPr id="61458" name="Rectangle 7"/>
              <p:cNvSpPr>
                <a:spLocks noChangeArrowheads="1"/>
              </p:cNvSpPr>
              <p:nvPr/>
            </p:nvSpPr>
            <p:spPr bwMode="auto">
              <a:xfrm>
                <a:off x="1680" y="3552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459" name="Rectangle 8"/>
              <p:cNvSpPr>
                <a:spLocks noChangeArrowheads="1"/>
              </p:cNvSpPr>
              <p:nvPr/>
            </p:nvSpPr>
            <p:spPr bwMode="auto">
              <a:xfrm>
                <a:off x="1680" y="3648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460" name="Rectangle 9"/>
              <p:cNvSpPr>
                <a:spLocks noChangeArrowheads="1"/>
              </p:cNvSpPr>
              <p:nvPr/>
            </p:nvSpPr>
            <p:spPr bwMode="auto">
              <a:xfrm>
                <a:off x="1680" y="3744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461" name="Rectangle 10"/>
              <p:cNvSpPr>
                <a:spLocks noChangeArrowheads="1"/>
              </p:cNvSpPr>
              <p:nvPr/>
            </p:nvSpPr>
            <p:spPr bwMode="auto">
              <a:xfrm>
                <a:off x="1776" y="35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462" name="Rectangle 11"/>
              <p:cNvSpPr>
                <a:spLocks noChangeArrowheads="1"/>
              </p:cNvSpPr>
              <p:nvPr/>
            </p:nvSpPr>
            <p:spPr bwMode="auto">
              <a:xfrm>
                <a:off x="1776" y="3744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463" name="Rectangle 12"/>
              <p:cNvSpPr>
                <a:spLocks noChangeArrowheads="1"/>
              </p:cNvSpPr>
              <p:nvPr/>
            </p:nvSpPr>
            <p:spPr bwMode="auto">
              <a:xfrm>
                <a:off x="1872" y="374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464" name="Rectangle 13"/>
              <p:cNvSpPr>
                <a:spLocks noChangeArrowheads="1"/>
              </p:cNvSpPr>
              <p:nvPr/>
            </p:nvSpPr>
            <p:spPr bwMode="auto">
              <a:xfrm>
                <a:off x="1872" y="364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465" name="Rectangle 14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466" name="Rectangle 15"/>
              <p:cNvSpPr>
                <a:spLocks noChangeArrowheads="1"/>
              </p:cNvSpPr>
              <p:nvPr/>
            </p:nvSpPr>
            <p:spPr bwMode="auto">
              <a:xfrm>
                <a:off x="1776" y="364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467" name="Oval 16"/>
              <p:cNvSpPr>
                <a:spLocks noChangeArrowheads="1"/>
              </p:cNvSpPr>
              <p:nvPr/>
            </p:nvSpPr>
            <p:spPr bwMode="auto">
              <a:xfrm>
                <a:off x="1800" y="367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1445" name="Group 17"/>
          <p:cNvGrpSpPr>
            <a:grpSpLocks/>
          </p:cNvGrpSpPr>
          <p:nvPr/>
        </p:nvGrpSpPr>
        <p:grpSpPr bwMode="auto">
          <a:xfrm>
            <a:off x="838200" y="5210175"/>
            <a:ext cx="1670050" cy="779463"/>
            <a:chOff x="835" y="3376"/>
            <a:chExt cx="1053" cy="491"/>
          </a:xfrm>
        </p:grpSpPr>
        <p:sp>
          <p:nvSpPr>
            <p:cNvPr id="61454" name="Text Box 18"/>
            <p:cNvSpPr txBox="1">
              <a:spLocks noChangeArrowheads="1"/>
            </p:cNvSpPr>
            <p:nvPr/>
          </p:nvSpPr>
          <p:spPr bwMode="auto">
            <a:xfrm>
              <a:off x="835" y="3376"/>
              <a:ext cx="10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“L” shaped SE</a:t>
              </a:r>
            </a:p>
          </p:txBody>
        </p:sp>
        <p:sp>
          <p:nvSpPr>
            <p:cNvPr id="61455" name="Text Box 19"/>
            <p:cNvSpPr txBox="1">
              <a:spLocks noChangeArrowheads="1"/>
            </p:cNvSpPr>
            <p:nvPr/>
          </p:nvSpPr>
          <p:spPr bwMode="auto">
            <a:xfrm>
              <a:off x="835" y="3636"/>
              <a:ext cx="10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O marks origin</a:t>
              </a:r>
            </a:p>
          </p:txBody>
        </p:sp>
      </p:grpSp>
      <p:grpSp>
        <p:nvGrpSpPr>
          <p:cNvPr id="61446" name="Group 20"/>
          <p:cNvGrpSpPr>
            <a:grpSpLocks/>
          </p:cNvGrpSpPr>
          <p:nvPr/>
        </p:nvGrpSpPr>
        <p:grpSpPr bwMode="auto">
          <a:xfrm>
            <a:off x="3317875" y="5208588"/>
            <a:ext cx="2774950" cy="781050"/>
            <a:chOff x="2400" y="3396"/>
            <a:chExt cx="1748" cy="492"/>
          </a:xfrm>
        </p:grpSpPr>
        <p:sp>
          <p:nvSpPr>
            <p:cNvPr id="61452" name="Text Box 21"/>
            <p:cNvSpPr txBox="1">
              <a:spLocks noChangeArrowheads="1"/>
            </p:cNvSpPr>
            <p:nvPr/>
          </p:nvSpPr>
          <p:spPr bwMode="auto">
            <a:xfrm>
              <a:off x="2400" y="3396"/>
              <a:ext cx="17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Foreground:  white pixels</a:t>
              </a:r>
            </a:p>
          </p:txBody>
        </p:sp>
        <p:sp>
          <p:nvSpPr>
            <p:cNvPr id="61453" name="Text Box 22"/>
            <p:cNvSpPr txBox="1">
              <a:spLocks noChangeArrowheads="1"/>
            </p:cNvSpPr>
            <p:nvPr/>
          </p:nvSpPr>
          <p:spPr bwMode="auto">
            <a:xfrm>
              <a:off x="2400" y="3657"/>
              <a:ext cx="17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Background:  black pixels</a:t>
              </a:r>
            </a:p>
          </p:txBody>
        </p:sp>
      </p:grpSp>
      <p:sp>
        <p:nvSpPr>
          <p:cNvPr id="61447" name="Rectangle 23" descr="Light downward diagonal"/>
          <p:cNvSpPr>
            <a:spLocks noChangeArrowheads="1"/>
          </p:cNvSpPr>
          <p:nvPr/>
        </p:nvSpPr>
        <p:spPr bwMode="auto">
          <a:xfrm>
            <a:off x="6269038" y="5372100"/>
            <a:ext cx="457200" cy="457200"/>
          </a:xfrm>
          <a:prstGeom prst="rect">
            <a:avLst/>
          </a:prstGeom>
          <a:pattFill prst="ltDnDiag">
            <a:fgClr>
              <a:srgbClr val="0000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448" name="Text Box 24"/>
          <p:cNvSpPr txBox="1">
            <a:spLocks noChangeArrowheads="1"/>
          </p:cNvSpPr>
          <p:nvPr/>
        </p:nvSpPr>
        <p:spPr bwMode="auto">
          <a:xfrm>
            <a:off x="6902450" y="5233988"/>
            <a:ext cx="161766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/>
              <a:t>Cross-hatched pixels are indeterminate.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3" name="Rectangle 11"/>
          <p:cNvSpPr>
            <a:spLocks noGrp="1" noChangeArrowheads="1"/>
          </p:cNvSpPr>
          <p:nvPr>
            <p:ph type="title"/>
          </p:nvPr>
        </p:nvSpPr>
        <p:spPr>
          <a:xfrm>
            <a:off x="687388" y="990600"/>
            <a:ext cx="7770812" cy="723900"/>
          </a:xfrm>
          <a:noFill/>
        </p:spPr>
        <p:txBody>
          <a:bodyPr lIns="92000" tIns="46000" rIns="92000" bIns="46000"/>
          <a:lstStyle/>
          <a:p>
            <a:pPr algn="ctr"/>
            <a:r>
              <a:rPr lang="en-US" sz="3200" smtClean="0"/>
              <a:t>Nonlinear Processing: Binary Reconstruction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790700"/>
            <a:ext cx="7772400" cy="2057400"/>
          </a:xfrm>
        </p:spPr>
        <p:txBody>
          <a:bodyPr/>
          <a:lstStyle/>
          <a:p>
            <a:pPr marL="307975" indent="-307975" defTabSz="820738"/>
            <a:r>
              <a:rPr lang="en-US" sz="2400" smtClean="0"/>
              <a:t>Used after opening to </a:t>
            </a:r>
            <a:r>
              <a:rPr lang="en-US" sz="2400" i="1" smtClean="0"/>
              <a:t>grow back</a:t>
            </a:r>
            <a:r>
              <a:rPr lang="en-US" sz="2400" smtClean="0"/>
              <a:t> pieces of the original image that are connected to the opening.</a:t>
            </a:r>
          </a:p>
          <a:p>
            <a:pPr marL="307975" indent="-307975" defTabSz="820738"/>
            <a:r>
              <a:rPr lang="en-US" sz="2400" smtClean="0"/>
              <a:t>Permits the removal of small regions that are disjoint from larger objects without distorting the small features of the large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F3AA61-DD3D-4E3E-9789-11CED30B53CD}" type="slidenum">
              <a:rPr lang="en-US"/>
              <a:pPr>
                <a:defRPr/>
              </a:pPr>
              <a:t>59</a:t>
            </a:fld>
            <a:endParaRPr lang="en-US"/>
          </a:p>
        </p:txBody>
      </p:sp>
      <p:pic>
        <p:nvPicPr>
          <p:cNvPr id="62467" name="Picture 4" descr="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24300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ope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3924300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reconstruc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3924300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Text Box 7"/>
          <p:cNvSpPr txBox="1">
            <a:spLocks noChangeArrowheads="1"/>
          </p:cNvSpPr>
          <p:nvPr/>
        </p:nvSpPr>
        <p:spPr bwMode="auto">
          <a:xfrm>
            <a:off x="1419225" y="5614988"/>
            <a:ext cx="92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/>
              <a:t>original</a:t>
            </a:r>
          </a:p>
        </p:txBody>
      </p:sp>
      <p:sp>
        <p:nvSpPr>
          <p:cNvPr id="62471" name="Text Box 8"/>
          <p:cNvSpPr txBox="1">
            <a:spLocks noChangeArrowheads="1"/>
          </p:cNvSpPr>
          <p:nvPr/>
        </p:nvSpPr>
        <p:spPr bwMode="auto">
          <a:xfrm>
            <a:off x="4098925" y="5600700"/>
            <a:ext cx="946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/>
              <a:t>opened</a:t>
            </a:r>
          </a:p>
        </p:txBody>
      </p:sp>
      <p:sp>
        <p:nvSpPr>
          <p:cNvPr id="62472" name="Text Box 9"/>
          <p:cNvSpPr txBox="1">
            <a:spLocks noChangeArrowheads="1"/>
          </p:cNvSpPr>
          <p:nvPr/>
        </p:nvSpPr>
        <p:spPr bwMode="auto">
          <a:xfrm>
            <a:off x="6480175" y="5600700"/>
            <a:ext cx="156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/>
              <a:t>reconstructed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2" descr="Image Formation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1290638"/>
            <a:ext cx="6149975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6"/>
          <p:cNvSpPr>
            <a:spLocks noChangeArrowheads="1"/>
          </p:cNvSpPr>
          <p:nvPr/>
        </p:nvSpPr>
        <p:spPr bwMode="auto">
          <a:xfrm>
            <a:off x="4876800" y="1676400"/>
            <a:ext cx="3810000" cy="723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/>
          <a:lstStyle/>
          <a:p>
            <a:r>
              <a:rPr lang="en-US" sz="4000">
                <a:latin typeface="Times New Roman" pitchFamily="18" charset="0"/>
              </a:rPr>
              <a:t>Image Formation</a:t>
            </a:r>
          </a:p>
        </p:txBody>
      </p:sp>
      <p:grpSp>
        <p:nvGrpSpPr>
          <p:cNvPr id="8196" name="Group 13"/>
          <p:cNvGrpSpPr>
            <a:grpSpLocks/>
          </p:cNvGrpSpPr>
          <p:nvPr/>
        </p:nvGrpSpPr>
        <p:grpSpPr bwMode="auto">
          <a:xfrm rot="-3138160">
            <a:off x="1763712" y="3086101"/>
            <a:ext cx="2208213" cy="608012"/>
            <a:chOff x="816" y="2352"/>
            <a:chExt cx="1392" cy="384"/>
          </a:xfrm>
        </p:grpSpPr>
        <p:sp>
          <p:nvSpPr>
            <p:cNvPr id="8200" name="AutoShape 10"/>
            <p:cNvSpPr>
              <a:spLocks noChangeArrowheads="1"/>
            </p:cNvSpPr>
            <p:nvPr/>
          </p:nvSpPr>
          <p:spPr bwMode="auto">
            <a:xfrm>
              <a:off x="816" y="2352"/>
              <a:ext cx="1392" cy="384"/>
            </a:xfrm>
            <a:prstGeom prst="rightArrow">
              <a:avLst>
                <a:gd name="adj1" fmla="val 50000"/>
                <a:gd name="adj2" fmla="val 90625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2">
                  <a:alpha val="50000"/>
                </a:schemeClr>
              </a:outerShdw>
            </a:effectLst>
          </p:spPr>
          <p:txBody>
            <a:bodyPr wrap="none" lIns="102590" tIns="51296" rIns="102590" bIns="51296" anchor="ctr">
              <a:spAutoFit/>
            </a:bodyPr>
            <a:lstStyle/>
            <a:p>
              <a:endParaRPr lang="en-US"/>
            </a:p>
          </p:txBody>
        </p:sp>
        <p:sp>
          <p:nvSpPr>
            <p:cNvPr id="8201" name="Text Box 11"/>
            <p:cNvSpPr txBox="1">
              <a:spLocks noChangeArrowheads="1"/>
            </p:cNvSpPr>
            <p:nvPr/>
          </p:nvSpPr>
          <p:spPr bwMode="auto">
            <a:xfrm>
              <a:off x="934" y="2414"/>
              <a:ext cx="86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00" tIns="46000" rIns="92000" bIns="46000" anchor="ctr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000">
                  <a:latin typeface="Times New Roman" pitchFamily="18" charset="0"/>
                </a:rPr>
                <a:t>light source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9B9EFD-4E46-4929-BEE7-1CE98C58979C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GrayMorph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19300"/>
            <a:ext cx="658495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491" name="Group 4"/>
          <p:cNvGrpSpPr>
            <a:grpSpLocks/>
          </p:cNvGrpSpPr>
          <p:nvPr/>
        </p:nvGrpSpPr>
        <p:grpSpPr bwMode="auto">
          <a:xfrm>
            <a:off x="2684463" y="5372100"/>
            <a:ext cx="457200" cy="457200"/>
            <a:chOff x="1440" y="3552"/>
            <a:chExt cx="288" cy="288"/>
          </a:xfrm>
        </p:grpSpPr>
        <p:sp>
          <p:nvSpPr>
            <p:cNvPr id="63504" name="Rectangle 5"/>
            <p:cNvSpPr>
              <a:spLocks noChangeArrowheads="1"/>
            </p:cNvSpPr>
            <p:nvPr/>
          </p:nvSpPr>
          <p:spPr bwMode="auto">
            <a:xfrm>
              <a:off x="1440" y="3552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3505" name="Group 6"/>
            <p:cNvGrpSpPr>
              <a:grpSpLocks/>
            </p:cNvGrpSpPr>
            <p:nvPr/>
          </p:nvGrpSpPr>
          <p:grpSpPr bwMode="auto">
            <a:xfrm>
              <a:off x="1440" y="3552"/>
              <a:ext cx="288" cy="288"/>
              <a:chOff x="1680" y="3552"/>
              <a:chExt cx="288" cy="288"/>
            </a:xfrm>
          </p:grpSpPr>
          <p:sp>
            <p:nvSpPr>
              <p:cNvPr id="63506" name="Rectangle 7"/>
              <p:cNvSpPr>
                <a:spLocks noChangeArrowheads="1"/>
              </p:cNvSpPr>
              <p:nvPr/>
            </p:nvSpPr>
            <p:spPr bwMode="auto">
              <a:xfrm>
                <a:off x="1680" y="3552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507" name="Rectangle 8"/>
              <p:cNvSpPr>
                <a:spLocks noChangeArrowheads="1"/>
              </p:cNvSpPr>
              <p:nvPr/>
            </p:nvSpPr>
            <p:spPr bwMode="auto">
              <a:xfrm>
                <a:off x="1680" y="3648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508" name="Rectangle 9"/>
              <p:cNvSpPr>
                <a:spLocks noChangeArrowheads="1"/>
              </p:cNvSpPr>
              <p:nvPr/>
            </p:nvSpPr>
            <p:spPr bwMode="auto">
              <a:xfrm>
                <a:off x="1680" y="3744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509" name="Rectangle 10"/>
              <p:cNvSpPr>
                <a:spLocks noChangeArrowheads="1"/>
              </p:cNvSpPr>
              <p:nvPr/>
            </p:nvSpPr>
            <p:spPr bwMode="auto">
              <a:xfrm>
                <a:off x="1776" y="35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510" name="Rectangle 11"/>
              <p:cNvSpPr>
                <a:spLocks noChangeArrowheads="1"/>
              </p:cNvSpPr>
              <p:nvPr/>
            </p:nvSpPr>
            <p:spPr bwMode="auto">
              <a:xfrm>
                <a:off x="1776" y="3744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511" name="Rectangle 12"/>
              <p:cNvSpPr>
                <a:spLocks noChangeArrowheads="1"/>
              </p:cNvSpPr>
              <p:nvPr/>
            </p:nvSpPr>
            <p:spPr bwMode="auto">
              <a:xfrm>
                <a:off x="1872" y="374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512" name="Rectangle 13"/>
              <p:cNvSpPr>
                <a:spLocks noChangeArrowheads="1"/>
              </p:cNvSpPr>
              <p:nvPr/>
            </p:nvSpPr>
            <p:spPr bwMode="auto">
              <a:xfrm>
                <a:off x="1872" y="364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513" name="Rectangle 14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514" name="Rectangle 15"/>
              <p:cNvSpPr>
                <a:spLocks noChangeArrowheads="1"/>
              </p:cNvSpPr>
              <p:nvPr/>
            </p:nvSpPr>
            <p:spPr bwMode="auto">
              <a:xfrm>
                <a:off x="1776" y="364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515" name="Oval 16"/>
              <p:cNvSpPr>
                <a:spLocks noChangeArrowheads="1"/>
              </p:cNvSpPr>
              <p:nvPr/>
            </p:nvSpPr>
            <p:spPr bwMode="auto">
              <a:xfrm>
                <a:off x="1800" y="367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3492" name="Group 17"/>
          <p:cNvGrpSpPr>
            <a:grpSpLocks/>
          </p:cNvGrpSpPr>
          <p:nvPr/>
        </p:nvGrpSpPr>
        <p:grpSpPr bwMode="auto">
          <a:xfrm>
            <a:off x="838200" y="5210175"/>
            <a:ext cx="1670050" cy="779463"/>
            <a:chOff x="835" y="3376"/>
            <a:chExt cx="1053" cy="491"/>
          </a:xfrm>
        </p:grpSpPr>
        <p:sp>
          <p:nvSpPr>
            <p:cNvPr id="63502" name="Text Box 18"/>
            <p:cNvSpPr txBox="1">
              <a:spLocks noChangeArrowheads="1"/>
            </p:cNvSpPr>
            <p:nvPr/>
          </p:nvSpPr>
          <p:spPr bwMode="auto">
            <a:xfrm>
              <a:off x="835" y="3376"/>
              <a:ext cx="10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“L” shaped SE</a:t>
              </a:r>
            </a:p>
          </p:txBody>
        </p:sp>
        <p:sp>
          <p:nvSpPr>
            <p:cNvPr id="63503" name="Text Box 19"/>
            <p:cNvSpPr txBox="1">
              <a:spLocks noChangeArrowheads="1"/>
            </p:cNvSpPr>
            <p:nvPr/>
          </p:nvSpPr>
          <p:spPr bwMode="auto">
            <a:xfrm>
              <a:off x="835" y="3636"/>
              <a:ext cx="10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O marks origin</a:t>
              </a:r>
            </a:p>
          </p:txBody>
        </p:sp>
      </p:grpSp>
      <p:grpSp>
        <p:nvGrpSpPr>
          <p:cNvPr id="63493" name="Group 20"/>
          <p:cNvGrpSpPr>
            <a:grpSpLocks/>
          </p:cNvGrpSpPr>
          <p:nvPr/>
        </p:nvGrpSpPr>
        <p:grpSpPr bwMode="auto">
          <a:xfrm>
            <a:off x="3317875" y="5208588"/>
            <a:ext cx="2774950" cy="781050"/>
            <a:chOff x="2400" y="3396"/>
            <a:chExt cx="1748" cy="492"/>
          </a:xfrm>
        </p:grpSpPr>
        <p:sp>
          <p:nvSpPr>
            <p:cNvPr id="63500" name="Text Box 21"/>
            <p:cNvSpPr txBox="1">
              <a:spLocks noChangeArrowheads="1"/>
            </p:cNvSpPr>
            <p:nvPr/>
          </p:nvSpPr>
          <p:spPr bwMode="auto">
            <a:xfrm>
              <a:off x="2400" y="3396"/>
              <a:ext cx="17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Foreground:  white pixels</a:t>
              </a:r>
            </a:p>
          </p:txBody>
        </p:sp>
        <p:sp>
          <p:nvSpPr>
            <p:cNvPr id="63501" name="Text Box 22"/>
            <p:cNvSpPr txBox="1">
              <a:spLocks noChangeArrowheads="1"/>
            </p:cNvSpPr>
            <p:nvPr/>
          </p:nvSpPr>
          <p:spPr bwMode="auto">
            <a:xfrm>
              <a:off x="2400" y="3657"/>
              <a:ext cx="17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65" tIns="45683" rIns="91365" bIns="45683">
              <a:spAutoFit/>
            </a:bodyPr>
            <a:lstStyle>
              <a:lvl1pPr>
                <a:defRPr sz="2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800"/>
                <a:t>Background:  black pixels</a:t>
              </a:r>
            </a:p>
          </p:txBody>
        </p:sp>
      </p:grpSp>
      <p:sp>
        <p:nvSpPr>
          <p:cNvPr id="63494" name="Rectangle 23" descr="Light downward diagonal"/>
          <p:cNvSpPr>
            <a:spLocks noChangeArrowheads="1"/>
          </p:cNvSpPr>
          <p:nvPr/>
        </p:nvSpPr>
        <p:spPr bwMode="auto">
          <a:xfrm>
            <a:off x="6269038" y="5372100"/>
            <a:ext cx="457200" cy="457200"/>
          </a:xfrm>
          <a:prstGeom prst="rect">
            <a:avLst/>
          </a:prstGeom>
          <a:pattFill prst="ltDnDiag">
            <a:fgClr>
              <a:srgbClr val="0000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495" name="Text Box 24"/>
          <p:cNvSpPr txBox="1">
            <a:spLocks noChangeArrowheads="1"/>
          </p:cNvSpPr>
          <p:nvPr/>
        </p:nvSpPr>
        <p:spPr bwMode="auto">
          <a:xfrm>
            <a:off x="6902450" y="5233988"/>
            <a:ext cx="147955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/>
              <a:t>Cross-hatched pixels are indeterminate.</a:t>
            </a:r>
          </a:p>
        </p:txBody>
      </p:sp>
      <p:sp>
        <p:nvSpPr>
          <p:cNvPr id="63496" name="Rectangle 26"/>
          <p:cNvSpPr>
            <a:spLocks noGrp="1" noChangeArrowheads="1"/>
          </p:cNvSpPr>
          <p:nvPr>
            <p:ph type="title"/>
          </p:nvPr>
        </p:nvSpPr>
        <p:spPr>
          <a:xfrm>
            <a:off x="584200" y="990600"/>
            <a:ext cx="7974013" cy="723900"/>
          </a:xfrm>
          <a:noFill/>
        </p:spPr>
        <p:txBody>
          <a:bodyPr lIns="92000" tIns="46000" rIns="92000" bIns="46000"/>
          <a:lstStyle/>
          <a:p>
            <a:pPr algn="ctr"/>
            <a:r>
              <a:rPr lang="en-US" sz="3200" smtClean="0"/>
              <a:t>Nonlinear Processing: Grayscale Morphology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FBFABD0-FE38-4379-A1C6-A23BEF30A50A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gscones-opened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 descr="gscones-open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484188" y="1181100"/>
            <a:ext cx="7212012" cy="723900"/>
          </a:xfrm>
        </p:spPr>
        <p:txBody>
          <a:bodyPr/>
          <a:lstStyle/>
          <a:p>
            <a:r>
              <a:rPr lang="en-US" sz="3700" smtClean="0"/>
              <a:t>Grayscale Morphology: Opening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2D31DFD-7933-43BF-A866-43F301FF341E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34963" y="5162550"/>
            <a:ext cx="417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opening: erosion then dilation</a:t>
            </a: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5243513" y="5164138"/>
            <a:ext cx="2560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opened &amp; original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484188" y="1181100"/>
            <a:ext cx="721201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00" tIns="46000" rIns="92000" bIns="46000" anchor="ctr"/>
          <a:lstStyle/>
          <a:p>
            <a:r>
              <a:rPr lang="en-US" sz="3700">
                <a:latin typeface="Times New Roman" pitchFamily="18" charset="0"/>
              </a:rPr>
              <a:t>Grayscale Morphology: Opening</a:t>
            </a:r>
          </a:p>
        </p:txBody>
      </p:sp>
      <p:pic>
        <p:nvPicPr>
          <p:cNvPr id="65539" name="Picture 3" descr="gscones-opened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4" descr="gscones-opened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1089025" y="5162550"/>
            <a:ext cx="2644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erosion &amp; opening</a:t>
            </a:r>
          </a:p>
        </p:txBody>
      </p:sp>
      <p:sp>
        <p:nvSpPr>
          <p:cNvPr id="65542" name="Text Box 6"/>
          <p:cNvSpPr txBox="1">
            <a:spLocks noChangeArrowheads="1"/>
          </p:cNvSpPr>
          <p:nvPr/>
        </p:nvSpPr>
        <p:spPr bwMode="auto">
          <a:xfrm>
            <a:off x="4522788" y="5164138"/>
            <a:ext cx="4002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erosion &amp; opening &amp; original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8CBE33-0965-4ED5-B93C-FC2097535F12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3" descr="wgg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669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4" descr="wggray_recon_vincent"/>
          <p:cNvPicPr>
            <a:picLocks noChangeAspect="1" noChangeArrowheads="1"/>
          </p:cNvPicPr>
          <p:nvPr/>
        </p:nvPicPr>
        <p:blipFill>
          <a:blip r:embed="rId3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669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6208713" y="1943100"/>
            <a:ext cx="2193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</a:rPr>
              <a:t>reconstructed opening</a:t>
            </a:r>
          </a:p>
        </p:txBody>
      </p:sp>
      <p:sp>
        <p:nvSpPr>
          <p:cNvPr id="66565" name="Text Box 6"/>
          <p:cNvSpPr txBox="1">
            <a:spLocks noChangeArrowheads="1"/>
          </p:cNvSpPr>
          <p:nvPr/>
        </p:nvSpPr>
        <p:spPr bwMode="auto">
          <a:xfrm>
            <a:off x="3352800" y="1943100"/>
            <a:ext cx="836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66566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382000" cy="723900"/>
          </a:xfrm>
          <a:noFill/>
        </p:spPr>
        <p:txBody>
          <a:bodyPr lIns="92000" tIns="46000" rIns="92000" bIns="46000"/>
          <a:lstStyle/>
          <a:p>
            <a:pPr algn="ctr"/>
            <a:r>
              <a:rPr lang="en-US" sz="3200" smtClean="0"/>
              <a:t>Nonlinear Processing: Grayscale Reconstruction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E0D3C16-B5AD-4CDA-9E52-949B40626D20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pPr algn="ctr"/>
            <a:r>
              <a:rPr lang="en-US" sz="3600" smtClean="0"/>
              <a:t>Forensic Analysis of Photographs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28E52ED-C153-4EE7-BFA3-933B1CBDBBC6}" type="slidenum">
              <a:rPr lang="en-US"/>
              <a:pPr>
                <a:defRPr/>
              </a:pPr>
              <a:t>64</a:t>
            </a:fld>
            <a:endParaRPr lang="en-US"/>
          </a:p>
        </p:txBody>
      </p:sp>
      <p:pic>
        <p:nvPicPr>
          <p:cNvPr id="67587" name="Picture 4" descr="match1-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67000"/>
            <a:ext cx="4113213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5" descr="match2-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2667000"/>
            <a:ext cx="4113212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 Box 6"/>
          <p:cNvSpPr txBox="1">
            <a:spLocks noChangeArrowheads="1"/>
          </p:cNvSpPr>
          <p:nvPr/>
        </p:nvSpPr>
        <p:spPr bwMode="auto">
          <a:xfrm>
            <a:off x="304800" y="5257800"/>
            <a:ext cx="86106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>
                <a:latin typeface="Times New Roman" pitchFamily="18" charset="0"/>
              </a:rPr>
              <a:t>Photographs by Robert Fenton of a battlefield in the Crimean war taken on 23 April 1855.  From Morris, Errol, “Which Came First, the Chicken or the Egg?”, Parts 1-3, </a:t>
            </a:r>
            <a:r>
              <a:rPr lang="en-US" sz="1800" i="1">
                <a:latin typeface="Times New Roman" pitchFamily="18" charset="0"/>
              </a:rPr>
              <a:t>New York Times</a:t>
            </a:r>
            <a:r>
              <a:rPr lang="en-US" sz="1800">
                <a:latin typeface="Times New Roman" pitchFamily="18" charset="0"/>
              </a:rPr>
              <a:t>, </a:t>
            </a:r>
            <a:r>
              <a:rPr lang="en-US" sz="1800" i="1">
                <a:latin typeface="Times New Roman" pitchFamily="18" charset="0"/>
              </a:rPr>
              <a:t>Zoom Editorial Section</a:t>
            </a:r>
            <a:r>
              <a:rPr lang="en-US" sz="1800">
                <a:latin typeface="Times New Roman" pitchFamily="18" charset="0"/>
              </a:rPr>
              <a:t>, 25 Sept. 2007 (pt.1), 7 Oct. 2007 (pt.2), 30 Oct. 2007 (pt.3).</a:t>
            </a:r>
            <a:endParaRPr lang="en-US" sz="1800" i="1">
              <a:latin typeface="Times New Roman" pitchFamily="18" charset="0"/>
            </a:endParaRPr>
          </a:p>
        </p:txBody>
      </p:sp>
      <p:sp>
        <p:nvSpPr>
          <p:cNvPr id="67590" name="Text Box 7"/>
          <p:cNvSpPr txBox="1">
            <a:spLocks noChangeArrowheads="1"/>
          </p:cNvSpPr>
          <p:nvPr/>
        </p:nvSpPr>
        <p:spPr bwMode="auto">
          <a:xfrm>
            <a:off x="2705100" y="21336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Which came first?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3" descr="match1-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3613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Text Box 5"/>
          <p:cNvSpPr txBox="1">
            <a:spLocks noChangeArrowheads="1"/>
          </p:cNvSpPr>
          <p:nvPr/>
        </p:nvSpPr>
        <p:spPr bwMode="auto">
          <a:xfrm>
            <a:off x="304800" y="5791200"/>
            <a:ext cx="861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200">
                <a:latin typeface="Times New Roman" pitchFamily="18" charset="0"/>
              </a:rPr>
              <a:t>Photographs by Robert Fenton of a battlefield in the Crimean war taken on 23 April 1855.  From Morris, Errol, “Which Came First, the Chicken or the Egg?”, Parts 1-3, </a:t>
            </a:r>
            <a:r>
              <a:rPr lang="en-US" sz="1200" i="1">
                <a:latin typeface="Times New Roman" pitchFamily="18" charset="0"/>
              </a:rPr>
              <a:t>New York Times</a:t>
            </a:r>
            <a:r>
              <a:rPr lang="en-US" sz="1200">
                <a:latin typeface="Times New Roman" pitchFamily="18" charset="0"/>
              </a:rPr>
              <a:t>, </a:t>
            </a:r>
            <a:r>
              <a:rPr lang="en-US" sz="1200" i="1">
                <a:latin typeface="Times New Roman" pitchFamily="18" charset="0"/>
              </a:rPr>
              <a:t>Zoom Editorial Section</a:t>
            </a:r>
            <a:r>
              <a:rPr lang="en-US" sz="1200">
                <a:latin typeface="Times New Roman" pitchFamily="18" charset="0"/>
              </a:rPr>
              <a:t>, 25 Sept. 2007 (pt.1), 7 Oct. 2007 (pt.2), 30 Oct. 2007 (pt.3).</a:t>
            </a:r>
            <a:endParaRPr lang="en-US" sz="1200" i="1">
              <a:latin typeface="Times New Roman" pitchFamily="18" charset="0"/>
            </a:endParaRPr>
          </a:p>
        </p:txBody>
      </p:sp>
      <p:sp>
        <p:nvSpPr>
          <p:cNvPr id="68612" name="Text Box 6"/>
          <p:cNvSpPr txBox="1">
            <a:spLocks noChangeArrowheads="1"/>
          </p:cNvSpPr>
          <p:nvPr/>
        </p:nvSpPr>
        <p:spPr bwMode="auto">
          <a:xfrm>
            <a:off x="1676400" y="228600"/>
            <a:ext cx="27432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Which came first?</a:t>
            </a:r>
          </a:p>
        </p:txBody>
      </p:sp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pPr algn="ctr"/>
            <a:r>
              <a:rPr lang="en-US" sz="3600" smtClean="0"/>
              <a:t>Forensic Analysis of Photographs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5DBB804-479E-4457-8F46-72CADA3AB251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match1-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3613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304800" y="5791200"/>
            <a:ext cx="861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200">
                <a:latin typeface="Times New Roman" pitchFamily="18" charset="0"/>
              </a:rPr>
              <a:t>Photographs by Robert Fenton of a battlefield in the Crimean war taken on 23 April 1855.  From Morris, Errol, “Which Came First, the Chicken or the Egg?”, Parts 1-3, </a:t>
            </a:r>
            <a:r>
              <a:rPr lang="en-US" sz="1200" i="1">
                <a:latin typeface="Times New Roman" pitchFamily="18" charset="0"/>
              </a:rPr>
              <a:t>New York Times</a:t>
            </a:r>
            <a:r>
              <a:rPr lang="en-US" sz="1200">
                <a:latin typeface="Times New Roman" pitchFamily="18" charset="0"/>
              </a:rPr>
              <a:t>, </a:t>
            </a:r>
            <a:r>
              <a:rPr lang="en-US" sz="1200" i="1">
                <a:latin typeface="Times New Roman" pitchFamily="18" charset="0"/>
              </a:rPr>
              <a:t>Zoom Editorial Section</a:t>
            </a:r>
            <a:r>
              <a:rPr lang="en-US" sz="1200">
                <a:latin typeface="Times New Roman" pitchFamily="18" charset="0"/>
              </a:rPr>
              <a:t>, 25 Sept. 2007 (pt.1), 7 Oct. 2007 (pt.2), 30 Oct. 2007 (pt.3).</a:t>
            </a:r>
            <a:endParaRPr lang="en-US" sz="1200" i="1">
              <a:latin typeface="Times New Roman" pitchFamily="18" charset="0"/>
            </a:endParaRPr>
          </a:p>
        </p:txBody>
      </p:sp>
      <p:pic>
        <p:nvPicPr>
          <p:cNvPr id="69636" name="Picture 6" descr="match2-lar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3613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pPr algn="ctr"/>
            <a:r>
              <a:rPr lang="en-US" sz="3600" smtClean="0"/>
              <a:t>Forensic Analysis of Photographs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BB8680A-8CBC-4000-8F72-5F4F9D85D04E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69638" name="Text Box 8"/>
          <p:cNvSpPr txBox="1">
            <a:spLocks noChangeArrowheads="1"/>
          </p:cNvSpPr>
          <p:nvPr/>
        </p:nvSpPr>
        <p:spPr bwMode="auto">
          <a:xfrm>
            <a:off x="1676400" y="228600"/>
            <a:ext cx="27432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Which came first?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3886200" cy="1066800"/>
          </a:xfrm>
          <a:noFill/>
        </p:spPr>
        <p:txBody>
          <a:bodyPr>
            <a:spAutoFit/>
          </a:bodyPr>
          <a:lstStyle/>
          <a:p>
            <a:pPr algn="r"/>
            <a:r>
              <a:rPr lang="en-US" sz="3200" smtClean="0"/>
              <a:t>High Dynamic Range </a:t>
            </a:r>
            <a:br>
              <a:rPr lang="en-US" sz="3200" smtClean="0"/>
            </a:br>
            <a:r>
              <a:rPr lang="en-US" sz="3200" smtClean="0"/>
              <a:t>(HDR)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35E8DA4-271B-483D-A1D9-9E946982039F}" type="slidenum">
              <a:rPr lang="en-US"/>
              <a:pPr>
                <a:defRPr/>
              </a:pPr>
              <a:t>67</a:t>
            </a:fld>
            <a:endParaRPr lang="en-US"/>
          </a:p>
        </p:txBody>
      </p:sp>
      <p:pic>
        <p:nvPicPr>
          <p:cNvPr id="70659" name="Picture 4" descr="laurenzian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3565525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Text Box 5"/>
          <p:cNvSpPr txBox="1">
            <a:spLocks noChangeArrowheads="1"/>
          </p:cNvSpPr>
          <p:nvPr/>
        </p:nvSpPr>
        <p:spPr bwMode="auto">
          <a:xfrm>
            <a:off x="2308225" y="5638800"/>
            <a:ext cx="203517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/>
              <a:t>under exposed</a:t>
            </a:r>
          </a:p>
        </p:txBody>
      </p:sp>
      <p:sp>
        <p:nvSpPr>
          <p:cNvPr id="70661" name="Text Box 6"/>
          <p:cNvSpPr txBox="1">
            <a:spLocks noChangeArrowheads="1"/>
          </p:cNvSpPr>
          <p:nvPr/>
        </p:nvSpPr>
        <p:spPr bwMode="auto">
          <a:xfrm rot="5400000">
            <a:off x="6165056" y="3390107"/>
            <a:ext cx="44338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Times New Roman" pitchFamily="18" charset="0"/>
              </a:rPr>
              <a:t>Bartlomiej Okonek  http://www.easyhdr.com/examples.php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5" descr="laurenzian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35560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3886200" cy="1066800"/>
          </a:xfrm>
          <a:noFill/>
        </p:spPr>
        <p:txBody>
          <a:bodyPr>
            <a:spAutoFit/>
          </a:bodyPr>
          <a:lstStyle/>
          <a:p>
            <a:pPr algn="r"/>
            <a:r>
              <a:rPr lang="en-US" sz="3200" smtClean="0"/>
              <a:t>High Dynamic Range </a:t>
            </a:r>
            <a:br>
              <a:rPr lang="en-US" sz="3200" smtClean="0"/>
            </a:br>
            <a:r>
              <a:rPr lang="en-US" sz="3200" smtClean="0"/>
              <a:t>(HDR)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E81D097-2C35-4F83-8AE0-A85622CC9A80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2090738" y="5638800"/>
            <a:ext cx="225266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/>
              <a:t>default exposure</a:t>
            </a:r>
          </a:p>
        </p:txBody>
      </p:sp>
      <p:sp>
        <p:nvSpPr>
          <p:cNvPr id="71685" name="Text Box 7"/>
          <p:cNvSpPr txBox="1">
            <a:spLocks noChangeArrowheads="1"/>
          </p:cNvSpPr>
          <p:nvPr/>
        </p:nvSpPr>
        <p:spPr bwMode="auto">
          <a:xfrm rot="5400000">
            <a:off x="6165056" y="3390107"/>
            <a:ext cx="44338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Times New Roman" pitchFamily="18" charset="0"/>
              </a:rPr>
              <a:t>Bartlomiej Okonek  http://www.easyhdr.com/examples.php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5" descr="laurenzian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35560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3886200" cy="1066800"/>
          </a:xfrm>
          <a:noFill/>
        </p:spPr>
        <p:txBody>
          <a:bodyPr>
            <a:spAutoFit/>
          </a:bodyPr>
          <a:lstStyle/>
          <a:p>
            <a:pPr algn="r"/>
            <a:r>
              <a:rPr lang="en-US" sz="3200" smtClean="0"/>
              <a:t>High Dynamic Range </a:t>
            </a:r>
            <a:br>
              <a:rPr lang="en-US" sz="3200" smtClean="0"/>
            </a:br>
            <a:r>
              <a:rPr lang="en-US" sz="3200" smtClean="0"/>
              <a:t>(HDR)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A17304-F2C0-4E0D-8268-4F406B007F5D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2479675" y="5638800"/>
            <a:ext cx="18637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/>
              <a:t>over exposed</a:t>
            </a:r>
          </a:p>
        </p:txBody>
      </p:sp>
      <p:sp>
        <p:nvSpPr>
          <p:cNvPr id="72709" name="Text Box 6"/>
          <p:cNvSpPr txBox="1">
            <a:spLocks noChangeArrowheads="1"/>
          </p:cNvSpPr>
          <p:nvPr/>
        </p:nvSpPr>
        <p:spPr bwMode="auto">
          <a:xfrm rot="5400000">
            <a:off x="6165056" y="3390107"/>
            <a:ext cx="44338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Times New Roman" pitchFamily="18" charset="0"/>
              </a:rPr>
              <a:t>Bartlomiej Okonek  http://www.easyhdr.com/examples.php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3" descr="Image Formatio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1290638"/>
            <a:ext cx="6149975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6"/>
          <p:cNvSpPr>
            <a:spLocks noChangeArrowheads="1"/>
          </p:cNvSpPr>
          <p:nvPr/>
        </p:nvSpPr>
        <p:spPr bwMode="auto">
          <a:xfrm>
            <a:off x="4876800" y="1676400"/>
            <a:ext cx="3810000" cy="723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/>
          <a:lstStyle/>
          <a:p>
            <a:r>
              <a:rPr lang="en-US" sz="4000">
                <a:latin typeface="Times New Roman" pitchFamily="18" charset="0"/>
              </a:rPr>
              <a:t>Image Formation</a:t>
            </a:r>
          </a:p>
        </p:txBody>
      </p:sp>
      <p:sp>
        <p:nvSpPr>
          <p:cNvPr id="9220" name="Text Box 9"/>
          <p:cNvSpPr txBox="1">
            <a:spLocks noChangeArrowheads="1"/>
          </p:cNvSpPr>
          <p:nvPr/>
        </p:nvSpPr>
        <p:spPr bwMode="auto">
          <a:xfrm>
            <a:off x="685800" y="3962400"/>
            <a:ext cx="2155825" cy="955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wrap="none" lIns="92000" tIns="46000" rIns="92000" bIns="46000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/>
              <a:t>projection </a:t>
            </a:r>
          </a:p>
          <a:p>
            <a:r>
              <a:rPr lang="en-US" sz="2800"/>
              <a:t>through lens</a:t>
            </a:r>
          </a:p>
        </p:txBody>
      </p:sp>
      <p:sp>
        <p:nvSpPr>
          <p:cNvPr id="9221" name="Text Box 10"/>
          <p:cNvSpPr txBox="1">
            <a:spLocks noChangeArrowheads="1"/>
          </p:cNvSpPr>
          <p:nvPr/>
        </p:nvSpPr>
        <p:spPr bwMode="auto">
          <a:xfrm>
            <a:off x="6248400" y="4800600"/>
            <a:ext cx="2609850" cy="528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wrap="none" lIns="92000" tIns="46000" rIns="92000" bIns="46000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image of object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6740FF3-CA28-4F1B-91AB-0920478CFE9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5" descr="laurenzia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35560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3886200" cy="1066800"/>
          </a:xfrm>
          <a:noFill/>
        </p:spPr>
        <p:txBody>
          <a:bodyPr>
            <a:spAutoFit/>
          </a:bodyPr>
          <a:lstStyle/>
          <a:p>
            <a:pPr algn="r"/>
            <a:r>
              <a:rPr lang="en-US" sz="3200" smtClean="0"/>
              <a:t>High Dynamic Range </a:t>
            </a:r>
            <a:br>
              <a:rPr lang="en-US" sz="3200" smtClean="0"/>
            </a:br>
            <a:r>
              <a:rPr lang="en-US" sz="3200" smtClean="0"/>
              <a:t>(HDR)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3FED64-05B0-4E6C-A6EC-63A414EA6D80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2946400" y="5638800"/>
            <a:ext cx="1397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/>
              <a:t>combined</a:t>
            </a:r>
          </a:p>
        </p:txBody>
      </p:sp>
      <p:sp>
        <p:nvSpPr>
          <p:cNvPr id="73733" name="Text Box 6"/>
          <p:cNvSpPr txBox="1">
            <a:spLocks noChangeArrowheads="1"/>
          </p:cNvSpPr>
          <p:nvPr/>
        </p:nvSpPr>
        <p:spPr bwMode="auto">
          <a:xfrm rot="5400000">
            <a:off x="6165056" y="3390107"/>
            <a:ext cx="44338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36600"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73660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736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736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Times New Roman" pitchFamily="18" charset="0"/>
              </a:rPr>
              <a:t>Bartlomiej Okonek  http://www.easyhdr.com/examples.php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38213"/>
            <a:ext cx="7772400" cy="723900"/>
          </a:xfrm>
        </p:spPr>
        <p:txBody>
          <a:bodyPr/>
          <a:lstStyle/>
          <a:p>
            <a:pPr algn="ctr"/>
            <a:r>
              <a:rPr lang="en-US" smtClean="0"/>
              <a:t>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6324DA3-28CA-434F-AD49-AA5A302C391F}" type="slidenum">
              <a:rPr lang="en-US"/>
              <a:pPr>
                <a:defRPr/>
              </a:pPr>
              <a:t>71</a:t>
            </a:fld>
            <a:endParaRPr lang="en-US"/>
          </a:p>
        </p:txBody>
      </p:sp>
      <p:pic>
        <p:nvPicPr>
          <p:cNvPr id="74755" name="Picture 3" descr="YoyogiParkOctober1999_1280w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852613"/>
            <a:ext cx="4727575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601788" y="5699125"/>
            <a:ext cx="5995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Garamond" pitchFamily="18" charset="0"/>
              </a:rPr>
              <a:t>Yoyogi Park, Tokyo, October 1999.  Photo by Alan Peters.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457200" y="2005013"/>
            <a:ext cx="2133600" cy="1320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/>
              <a:t>Original image is 5244w x 4716h @ 1200 ppi:  127MBytes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62025"/>
            <a:ext cx="7772400" cy="723900"/>
          </a:xfrm>
        </p:spPr>
        <p:txBody>
          <a:bodyPr/>
          <a:lstStyle/>
          <a:p>
            <a:pPr algn="ctr"/>
            <a:r>
              <a:rPr lang="en-US" smtClean="0"/>
              <a:t>Image Compression: 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375B926-0889-4CAC-AADC-E7188A36448C}" type="slidenum">
              <a:rPr lang="en-US"/>
              <a:pPr>
                <a:defRPr/>
              </a:pPr>
              <a:t>72</a:t>
            </a:fld>
            <a:endParaRPr lang="en-US"/>
          </a:p>
        </p:txBody>
      </p:sp>
      <p:pic>
        <p:nvPicPr>
          <p:cNvPr id="75779" name="Picture 3" descr="jpeg_compare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1762125"/>
            <a:ext cx="549275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4"/>
          <p:cNvSpPr txBox="1">
            <a:spLocks noChangeArrowheads="1"/>
          </p:cNvSpPr>
          <p:nvPr/>
        </p:nvSpPr>
        <p:spPr bwMode="auto">
          <a:xfrm rot="-5400000">
            <a:off x="-103187" y="3625850"/>
            <a:ext cx="3090862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798" tIns="50899" rIns="101798" bIns="50899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JPEG quality level</a:t>
            </a:r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7408863" y="2524125"/>
            <a:ext cx="630237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101798" tIns="50899" rIns="101798" bIns="50899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File size in bytes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5"/>
          <p:cNvSpPr txBox="1">
            <a:spLocks noChangeArrowheads="1"/>
          </p:cNvSpPr>
          <p:nvPr/>
        </p:nvSpPr>
        <p:spPr bwMode="auto">
          <a:xfrm rot="-5400000">
            <a:off x="263526" y="3589337"/>
            <a:ext cx="30718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JPEG quality level</a:t>
            </a:r>
          </a:p>
        </p:txBody>
      </p:sp>
      <p:sp>
        <p:nvSpPr>
          <p:cNvPr id="76803" name="Text Box 6"/>
          <p:cNvSpPr txBox="1">
            <a:spLocks noChangeArrowheads="1"/>
          </p:cNvSpPr>
          <p:nvPr/>
        </p:nvSpPr>
        <p:spPr bwMode="auto">
          <a:xfrm>
            <a:off x="6858000" y="2486025"/>
            <a:ext cx="611188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File size in bytes</a:t>
            </a:r>
          </a:p>
        </p:txBody>
      </p:sp>
      <p:pic>
        <p:nvPicPr>
          <p:cNvPr id="76804" name="Picture 7" descr="jpeg_compare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47800"/>
            <a:ext cx="457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962025"/>
            <a:ext cx="7772400" cy="723900"/>
          </a:xfrm>
          <a:noFill/>
        </p:spPr>
        <p:txBody>
          <a:bodyPr/>
          <a:lstStyle/>
          <a:p>
            <a:pPr algn="ctr"/>
            <a:r>
              <a:rPr lang="en-US" smtClean="0"/>
              <a:t>Image Compression: 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FDC95F-BC75-4892-BE8A-2EEDC72A780F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143000"/>
            <a:ext cx="7772400" cy="723900"/>
          </a:xfrm>
        </p:spPr>
        <p:txBody>
          <a:bodyPr/>
          <a:lstStyle/>
          <a:p>
            <a:r>
              <a:rPr lang="en-US" smtClean="0"/>
              <a:t>Image Compositing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79625"/>
            <a:ext cx="8077200" cy="3559175"/>
          </a:xfr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dirty="0" smtClean="0">
                <a:latin typeface="Times New Roman" pitchFamily="18" charset="0"/>
              </a:rPr>
              <a:t>Combine parts from separate images to form a new image.</a:t>
            </a:r>
          </a:p>
          <a:p>
            <a:pPr>
              <a:lnSpc>
                <a:spcPct val="90000"/>
              </a:lnSpc>
            </a:pPr>
            <a:r>
              <a:rPr lang="en-US" sz="2500" dirty="0" smtClean="0">
                <a:latin typeface="Times New Roman" pitchFamily="18" charset="0"/>
              </a:rPr>
              <a:t>It’s difficult to do well.</a:t>
            </a:r>
          </a:p>
          <a:p>
            <a:pPr>
              <a:lnSpc>
                <a:spcPct val="90000"/>
              </a:lnSpc>
            </a:pPr>
            <a:r>
              <a:rPr lang="en-US" sz="2500" dirty="0" smtClean="0">
                <a:latin typeface="Times New Roman" pitchFamily="18" charset="0"/>
              </a:rPr>
              <a:t>Requires relative positions, orientations, and scales to be correct.</a:t>
            </a:r>
          </a:p>
          <a:p>
            <a:pPr>
              <a:lnSpc>
                <a:spcPct val="90000"/>
              </a:lnSpc>
            </a:pPr>
            <a:r>
              <a:rPr lang="en-US" sz="2500" dirty="0" smtClean="0">
                <a:latin typeface="Times New Roman" pitchFamily="18" charset="0"/>
              </a:rPr>
              <a:t>Lighting of objects must be consistent within the separate images.</a:t>
            </a:r>
          </a:p>
          <a:p>
            <a:pPr>
              <a:lnSpc>
                <a:spcPct val="90000"/>
              </a:lnSpc>
            </a:pPr>
            <a:r>
              <a:rPr lang="en-US" sz="2500" dirty="0" smtClean="0">
                <a:latin typeface="Times New Roman" pitchFamily="18" charset="0"/>
              </a:rPr>
              <a:t>Brightness, contrast, color balance, and saturation must match.</a:t>
            </a:r>
          </a:p>
          <a:p>
            <a:pPr>
              <a:lnSpc>
                <a:spcPct val="90000"/>
              </a:lnSpc>
            </a:pPr>
            <a:r>
              <a:rPr lang="en-US" sz="2500" dirty="0" smtClean="0">
                <a:latin typeface="Times New Roman" pitchFamily="18" charset="0"/>
              </a:rPr>
              <a:t>Noise color, amplitude, and patterns must be seamless.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4682EC6-A970-4534-8673-7AF430E59868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4" descr="RAPII-Pompadour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2209800"/>
            <a:ext cx="4078288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Text Box 5"/>
          <p:cNvSpPr txBox="1">
            <a:spLocks noChangeArrowheads="1"/>
          </p:cNvSpPr>
          <p:nvPr/>
        </p:nvSpPr>
        <p:spPr bwMode="auto">
          <a:xfrm>
            <a:off x="1541463" y="5622925"/>
            <a:ext cx="6059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/>
              <a:t>Prof. Peters in his home office.  Needs a better shirt.</a:t>
            </a:r>
          </a:p>
        </p:txBody>
      </p:sp>
      <p:sp>
        <p:nvSpPr>
          <p:cNvPr id="78852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00" tIns="46000" rIns="92000" bIns="46000"/>
          <a:lstStyle/>
          <a:p>
            <a:pPr algn="ctr"/>
            <a:r>
              <a:rPr lang="en-US" smtClean="0"/>
              <a:t>Image Compositing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5C1224F-AF07-4E73-A3CD-A9D10507C8D6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4" descr="RAPII-Pompadour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2209800"/>
            <a:ext cx="407828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5"/>
          <p:cNvSpPr txBox="1">
            <a:spLocks noChangeArrowheads="1"/>
          </p:cNvSpPr>
          <p:nvPr/>
        </p:nvSpPr>
        <p:spPr bwMode="auto">
          <a:xfrm>
            <a:off x="2625725" y="5622925"/>
            <a:ext cx="3892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/>
              <a:t>This shirt demands a monogram.</a:t>
            </a:r>
          </a:p>
        </p:txBody>
      </p:sp>
      <p:sp>
        <p:nvSpPr>
          <p:cNvPr id="79876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00" tIns="46000" rIns="92000" bIns="46000"/>
          <a:lstStyle/>
          <a:p>
            <a:pPr algn="ctr"/>
            <a:r>
              <a:rPr lang="en-US" smtClean="0"/>
              <a:t>Image Compositing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DA4130A-527C-4E67-A80E-E9C592078F25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4" descr="RAPII-Pompadour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2209800"/>
            <a:ext cx="407828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Text Box 5"/>
          <p:cNvSpPr txBox="1">
            <a:spLocks noChangeArrowheads="1"/>
          </p:cNvSpPr>
          <p:nvPr/>
        </p:nvSpPr>
        <p:spPr bwMode="auto">
          <a:xfrm>
            <a:off x="2921000" y="5622925"/>
            <a:ext cx="3300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/>
              <a:t>He needs some more color.</a:t>
            </a:r>
          </a:p>
        </p:txBody>
      </p:sp>
      <p:sp>
        <p:nvSpPr>
          <p:cNvPr id="80900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00" tIns="46000" rIns="92000" bIns="46000"/>
          <a:lstStyle/>
          <a:p>
            <a:pPr algn="ctr"/>
            <a:r>
              <a:rPr lang="en-US" smtClean="0"/>
              <a:t>Image Compositing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02B8BF8-C23C-46DC-B22C-F1870F78C724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4" descr="RAPII-Pompadour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2209800"/>
            <a:ext cx="407828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Text Box 5"/>
          <p:cNvSpPr txBox="1">
            <a:spLocks noChangeArrowheads="1"/>
          </p:cNvSpPr>
          <p:nvPr/>
        </p:nvSpPr>
        <p:spPr bwMode="auto">
          <a:xfrm>
            <a:off x="1384300" y="5622925"/>
            <a:ext cx="6375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/>
              <a:t>Nice.  Now for the way he’d wear his hair if he had any.</a:t>
            </a:r>
          </a:p>
        </p:txBody>
      </p:sp>
      <p:sp>
        <p:nvSpPr>
          <p:cNvPr id="81924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00" tIns="46000" rIns="92000" bIns="46000"/>
          <a:lstStyle/>
          <a:p>
            <a:pPr algn="ctr"/>
            <a:r>
              <a:rPr lang="en-US" smtClean="0"/>
              <a:t>Image Compositing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751D7DE-29D1-416F-AEBF-A21770E1E282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5" descr="RAPII-Pompadour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2209800"/>
            <a:ext cx="407828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Text Box 6"/>
          <p:cNvSpPr txBox="1">
            <a:spLocks noChangeArrowheads="1"/>
          </p:cNvSpPr>
          <p:nvPr/>
        </p:nvSpPr>
        <p:spPr bwMode="auto">
          <a:xfrm>
            <a:off x="2568575" y="5622925"/>
            <a:ext cx="4005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/>
              <a:t>He can’t stay in the office like this.</a:t>
            </a:r>
          </a:p>
        </p:txBody>
      </p:sp>
      <p:sp>
        <p:nvSpPr>
          <p:cNvPr id="82948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00" tIns="46000" rIns="92000" bIns="46000"/>
          <a:lstStyle/>
          <a:p>
            <a:pPr algn="ctr"/>
            <a:r>
              <a:rPr lang="en-US" smtClean="0"/>
              <a:t>Image Compositing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90B7464-E989-41C7-9A6B-8592C3989A23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9" descr="Image Formation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1290638"/>
            <a:ext cx="6149975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876800" y="1676400"/>
            <a:ext cx="3810000" cy="723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/>
          <a:lstStyle/>
          <a:p>
            <a:r>
              <a:rPr lang="en-US" sz="4000">
                <a:latin typeface="Times New Roman" pitchFamily="18" charset="0"/>
              </a:rPr>
              <a:t>Image Formation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831850" y="4152900"/>
            <a:ext cx="2778125" cy="1382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/>
              <a:t>projection onto discrete sensor array.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6353175" y="4800600"/>
            <a:ext cx="2413000" cy="528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wrap="none" lIns="92000" tIns="46000" rIns="92000" bIns="46000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digital camera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9593645-B376-4700-9F33-A00577EC123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4" descr="RAPII-Pompadour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2209800"/>
            <a:ext cx="407828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Text Box 5"/>
          <p:cNvSpPr txBox="1">
            <a:spLocks noChangeArrowheads="1"/>
          </p:cNvSpPr>
          <p:nvPr/>
        </p:nvSpPr>
        <p:spPr bwMode="auto">
          <a:xfrm>
            <a:off x="2003425" y="5622925"/>
            <a:ext cx="5137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/>
              <a:t>Where’s a hepcat Daddy-O like this belong?</a:t>
            </a:r>
          </a:p>
        </p:txBody>
      </p:sp>
      <p:sp>
        <p:nvSpPr>
          <p:cNvPr id="83972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00" tIns="46000" rIns="92000" bIns="46000"/>
          <a:lstStyle/>
          <a:p>
            <a:pPr algn="ctr"/>
            <a:r>
              <a:rPr lang="en-US" smtClean="0"/>
              <a:t>Image Compositing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8C0ADB-DFFE-40C8-AC78-29E9DF2512AE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4" descr="RAPII-Pompadour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2209800"/>
            <a:ext cx="407828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Text Box 5"/>
          <p:cNvSpPr txBox="1">
            <a:spLocks noChangeArrowheads="1"/>
          </p:cNvSpPr>
          <p:nvPr/>
        </p:nvSpPr>
        <p:spPr bwMode="auto">
          <a:xfrm>
            <a:off x="3754438" y="5622925"/>
            <a:ext cx="1635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/>
              <a:t>In the studio!</a:t>
            </a:r>
          </a:p>
        </p:txBody>
      </p:sp>
      <p:sp>
        <p:nvSpPr>
          <p:cNvPr id="84996" name="AutoShape 6"/>
          <p:cNvSpPr>
            <a:spLocks noChangeArrowheads="1"/>
          </p:cNvSpPr>
          <p:nvPr/>
        </p:nvSpPr>
        <p:spPr bwMode="auto">
          <a:xfrm>
            <a:off x="5562600" y="2057400"/>
            <a:ext cx="2057400" cy="1016000"/>
          </a:xfrm>
          <a:prstGeom prst="wedgeRectCallout">
            <a:avLst>
              <a:gd name="adj1" fmla="val -58718"/>
              <a:gd name="adj2" fmla="val 11125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lIns="91365" tIns="45683" rIns="91365" bIns="45683" anchor="ctr">
            <a:spAutoFit/>
          </a:bodyPr>
          <a:lstStyle/>
          <a:p>
            <a:pPr algn="ctr"/>
            <a:r>
              <a:rPr lang="en-US" sz="2000">
                <a:latin typeface="Comic Sans MS" pitchFamily="66" charset="0"/>
              </a:rPr>
              <a:t>Collar this jive, Jackson.  Like  </a:t>
            </a:r>
            <a:r>
              <a:rPr lang="en-US" sz="2000" i="1">
                <a:latin typeface="Comic Sans MS" pitchFamily="66" charset="0"/>
              </a:rPr>
              <a:t>crazy</a:t>
            </a:r>
            <a:r>
              <a:rPr lang="en-US" sz="2000">
                <a:latin typeface="Comic Sans MS" pitchFamily="66" charset="0"/>
              </a:rPr>
              <a:t>, Man !</a:t>
            </a:r>
          </a:p>
        </p:txBody>
      </p:sp>
      <p:sp>
        <p:nvSpPr>
          <p:cNvPr id="84997" name="Rectangle 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00" tIns="46000" rIns="92000" bIns="46000"/>
          <a:lstStyle/>
          <a:p>
            <a:pPr algn="ctr"/>
            <a:r>
              <a:rPr lang="en-US" smtClean="0"/>
              <a:t>Image Compositing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CAF3F80-CF79-467A-AA69-DF441E57C061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Image Formation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1290638"/>
            <a:ext cx="6149975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4876800" y="1676400"/>
            <a:ext cx="3810000" cy="723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/>
          <a:lstStyle/>
          <a:p>
            <a:r>
              <a:rPr lang="en-US" sz="4000">
                <a:latin typeface="Times New Roman" pitchFamily="18" charset="0"/>
              </a:rPr>
              <a:t>Image Formation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831850" y="4157663"/>
            <a:ext cx="2778125" cy="955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/>
              <a:t>sensors register average color.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6251575" y="4800600"/>
            <a:ext cx="2611438" cy="528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wrap="none" lIns="92000" tIns="46000" rIns="92000" bIns="46000" anchor="ctr">
            <a:spAutoFit/>
          </a:bodyPr>
          <a:lstStyle>
            <a:lvl1pPr>
              <a:defRPr sz="22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/>
              <a:t>sampled 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25 August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23013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8B37C16-D9D2-414B-B006-4B3466A0504F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+mj-lt"/>
              </a:rPr>
              <a:t>2000-2016 by Richard Alan Peters II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256"/>
</p:tagLst>
</file>

<file path=ppt/theme/theme1.xml><?xml version="1.0" encoding="utf-8"?>
<a:theme xmlns:a="http://schemas.openxmlformats.org/drawingml/2006/main" name="EECE-253_Image_Processing">
  <a:themeElements>
    <a:clrScheme name="AIP CLass Template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6600FF"/>
      </a:accent1>
      <a:accent2>
        <a:srgbClr val="CC00FF"/>
      </a:accent2>
      <a:accent3>
        <a:srgbClr val="FFFFFF"/>
      </a:accent3>
      <a:accent4>
        <a:srgbClr val="000000"/>
      </a:accent4>
      <a:accent5>
        <a:srgbClr val="B8AAFF"/>
      </a:accent5>
      <a:accent6>
        <a:srgbClr val="B900E7"/>
      </a:accent6>
      <a:hlink>
        <a:srgbClr val="00CC99"/>
      </a:hlink>
      <a:folHlink>
        <a:srgbClr val="0099CC"/>
      </a:folHlink>
    </a:clrScheme>
    <a:fontScheme name="Al's Theme Font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IP CLass Template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FF99CC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CLass Template 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033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4974</TotalTime>
  <Words>2719</Words>
  <Application>Microsoft Office PowerPoint</Application>
  <PresentationFormat>On-screen Show (4:3)</PresentationFormat>
  <Paragraphs>606</Paragraphs>
  <Slides>81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104" baseType="lpstr">
      <vt:lpstr>Brush Script MT</vt:lpstr>
      <vt:lpstr>Euclid</vt:lpstr>
      <vt:lpstr>CC Icons</vt:lpstr>
      <vt:lpstr>Euclid Math One</vt:lpstr>
      <vt:lpstr>Euclid Symbol</vt:lpstr>
      <vt:lpstr>Math4</vt:lpstr>
      <vt:lpstr>Math1</vt:lpstr>
      <vt:lpstr>Symbol</vt:lpstr>
      <vt:lpstr>Euclid Math Two</vt:lpstr>
      <vt:lpstr>MT Extra</vt:lpstr>
      <vt:lpstr>Tahoma</vt:lpstr>
      <vt:lpstr>Arial Unicode MS</vt:lpstr>
      <vt:lpstr>Garamond</vt:lpstr>
      <vt:lpstr>Math5</vt:lpstr>
      <vt:lpstr>Math3</vt:lpstr>
      <vt:lpstr>Comic Sans MS</vt:lpstr>
      <vt:lpstr>Monotype Sorts</vt:lpstr>
      <vt:lpstr>Euclid Extra</vt:lpstr>
      <vt:lpstr>French Script MT</vt:lpstr>
      <vt:lpstr>Times New Roman</vt:lpstr>
      <vt:lpstr>Arial</vt:lpstr>
      <vt:lpstr>EECE-253_Image_Processing</vt:lpstr>
      <vt:lpstr>Equation</vt:lpstr>
      <vt:lpstr>PowerPoint Presentation</vt:lpstr>
      <vt:lpstr>Introduction and Overview</vt:lpstr>
      <vt:lpstr>PowerPoint Presentation</vt:lpstr>
      <vt:lpstr>Wallace and Gromit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Image Formation: Quantization</vt:lpstr>
      <vt:lpstr>Sampling and Quantization</vt:lpstr>
      <vt:lpstr>Digital Image</vt:lpstr>
      <vt:lpstr>Color Images</vt:lpstr>
      <vt:lpstr>Color Images On a CRT</vt:lpstr>
      <vt:lpstr>Point Processing</vt:lpstr>
      <vt:lpstr>Color Processing</vt:lpstr>
      <vt:lpstr>Eye’s Light Sensors</vt:lpstr>
      <vt:lpstr>Color Sensing / Color Perception</vt:lpstr>
      <vt:lpstr>Color Sensing / Color Perception</vt:lpstr>
      <vt:lpstr>Color Sensing / Color Perception</vt:lpstr>
      <vt:lpstr>Color Perception</vt:lpstr>
      <vt:lpstr>Color Perception</vt:lpstr>
      <vt:lpstr>Color Balance and Saturation</vt:lpstr>
      <vt:lpstr>Color Transformations </vt:lpstr>
      <vt:lpstr>The 2D Fourier Transform of a Digital Image</vt:lpstr>
      <vt:lpstr>2D Sinusoids:</vt:lpstr>
      <vt:lpstr>2D Sinusoids:</vt:lpstr>
      <vt:lpstr>The Value of a Fourier Coefficient …</vt:lpstr>
      <vt:lpstr>The Sinusoid from the Fourier Coeff. at (u,v)</vt:lpstr>
      <vt:lpstr>The Fourier Transform of an Image</vt:lpstr>
      <vt:lpstr>Continuous Fourier Transform</vt:lpstr>
      <vt:lpstr>Discrete Fourier Transform</vt:lpstr>
      <vt:lpstr>Convolution</vt:lpstr>
      <vt:lpstr>Convolution Property of the Fourier Transform</vt:lpstr>
      <vt:lpstr>Sampling, Aliasing, &amp; Frequency Convolution</vt:lpstr>
      <vt:lpstr>Sampling, Aliasing, &amp; Frequency Convolution</vt:lpstr>
      <vt:lpstr>Resampling</vt:lpstr>
      <vt:lpstr>Rotation</vt:lpstr>
      <vt:lpstr>Image Warping</vt:lpstr>
      <vt:lpstr>Panorama via Overlay</vt:lpstr>
      <vt:lpstr>Panorama via Stitching</vt:lpstr>
      <vt:lpstr>Frequency Domain (FD) Filtering</vt:lpstr>
      <vt:lpstr>FD Filtering: Lowpass</vt:lpstr>
      <vt:lpstr>FD Filtering: Highpass</vt:lpstr>
      <vt:lpstr>FD Filtering: Highpass</vt:lpstr>
      <vt:lpstr>Spatial Filtering</vt:lpstr>
      <vt:lpstr>Spatial Filtering</vt:lpstr>
      <vt:lpstr>Spatial Filtering</vt:lpstr>
      <vt:lpstr>Motion Blur</vt:lpstr>
      <vt:lpstr>Noise Reduction</vt:lpstr>
      <vt:lpstr>Noise Reduction</vt:lpstr>
      <vt:lpstr>Noise Reduction</vt:lpstr>
      <vt:lpstr>Shot Noise or Salt &amp; Pepper Noise</vt:lpstr>
      <vt:lpstr>Nonlinear Filters: the Median</vt:lpstr>
      <vt:lpstr>Nonlinear Filters: Min and Maxmin</vt:lpstr>
      <vt:lpstr>Nonlinear Filters: Max and Minmax</vt:lpstr>
      <vt:lpstr>Nonlinear Processing: Binary Morphology</vt:lpstr>
      <vt:lpstr>Nonlinear Processing: Binary Reconstruction</vt:lpstr>
      <vt:lpstr>Nonlinear Processing: Grayscale Morphology</vt:lpstr>
      <vt:lpstr>Grayscale Morphology: Opening</vt:lpstr>
      <vt:lpstr>PowerPoint Presentation</vt:lpstr>
      <vt:lpstr>Nonlinear Processing: Grayscale Reconstruction</vt:lpstr>
      <vt:lpstr>Forensic Analysis of Photographs</vt:lpstr>
      <vt:lpstr>Forensic Analysis of Photographs</vt:lpstr>
      <vt:lpstr>Forensic Analysis of Photographs</vt:lpstr>
      <vt:lpstr>High Dynamic Range  (HDR) Imaging</vt:lpstr>
      <vt:lpstr>High Dynamic Range  (HDR) Imaging</vt:lpstr>
      <vt:lpstr>High Dynamic Range  (HDR) Imaging</vt:lpstr>
      <vt:lpstr>High Dynamic Range  (HDR) Imaging</vt:lpstr>
      <vt:lpstr>Image Compression</vt:lpstr>
      <vt:lpstr>Image Compression: JPEG</vt:lpstr>
      <vt:lpstr>Image Compression: JPEG</vt:lpstr>
      <vt:lpstr>Image Compositing</vt:lpstr>
      <vt:lpstr>Image Compositing Example</vt:lpstr>
      <vt:lpstr>Image Compositing Example</vt:lpstr>
      <vt:lpstr>Image Compositing Example</vt:lpstr>
      <vt:lpstr>Image Compositing Example</vt:lpstr>
      <vt:lpstr>Image Compositing Example</vt:lpstr>
      <vt:lpstr>Image Compositing Example</vt:lpstr>
      <vt:lpstr>Image Compositing Example</vt:lpstr>
    </vt:vector>
  </TitlesOfParts>
  <Company>Vanderbilt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Notes: Introduction</dc:title>
  <dc:subject>EECE/CS 253 Image Processing</dc:subject>
  <dc:creator>Richard Alan Peters II</dc:creator>
  <dc:description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dc:description>
  <cp:lastModifiedBy>Richard Alan Peters II</cp:lastModifiedBy>
  <cp:revision>151</cp:revision>
  <cp:lastPrinted>2015-08-27T17:24:19Z</cp:lastPrinted>
  <dcterms:created xsi:type="dcterms:W3CDTF">2000-08-31T04:27:01Z</dcterms:created>
  <dcterms:modified xsi:type="dcterms:W3CDTF">2016-08-25T01:21:28Z</dcterms:modified>
  <cp:category>Lecture Notes</cp:category>
</cp:coreProperties>
</file>